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ppt/notesSlides/notesSlide6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429" r:id="rId2"/>
    <p:sldId id="430" r:id="rId3"/>
    <p:sldId id="426" r:id="rId4"/>
    <p:sldId id="418" r:id="rId5"/>
    <p:sldId id="419" r:id="rId6"/>
    <p:sldId id="420" r:id="rId7"/>
    <p:sldId id="421" r:id="rId8"/>
    <p:sldId id="422" r:id="rId9"/>
    <p:sldId id="423" r:id="rId10"/>
    <p:sldId id="424" r:id="rId11"/>
    <p:sldId id="392" r:id="rId12"/>
    <p:sldId id="393" r:id="rId13"/>
    <p:sldId id="394" r:id="rId14"/>
    <p:sldId id="395" r:id="rId15"/>
    <p:sldId id="396" r:id="rId16"/>
    <p:sldId id="374" r:id="rId17"/>
    <p:sldId id="375" r:id="rId18"/>
    <p:sldId id="376" r:id="rId19"/>
    <p:sldId id="386" r:id="rId20"/>
    <p:sldId id="378" r:id="rId21"/>
    <p:sldId id="379" r:id="rId22"/>
    <p:sldId id="380" r:id="rId23"/>
    <p:sldId id="381" r:id="rId24"/>
    <p:sldId id="387" r:id="rId25"/>
    <p:sldId id="383" r:id="rId26"/>
    <p:sldId id="388" r:id="rId27"/>
    <p:sldId id="389" r:id="rId28"/>
    <p:sldId id="384" r:id="rId29"/>
    <p:sldId id="324" r:id="rId30"/>
    <p:sldId id="325" r:id="rId31"/>
    <p:sldId id="326" r:id="rId32"/>
    <p:sldId id="331" r:id="rId33"/>
    <p:sldId id="332" r:id="rId34"/>
    <p:sldId id="397" r:id="rId35"/>
    <p:sldId id="411" r:id="rId36"/>
    <p:sldId id="333" r:id="rId37"/>
    <p:sldId id="335" r:id="rId38"/>
    <p:sldId id="336" r:id="rId39"/>
    <p:sldId id="337" r:id="rId40"/>
    <p:sldId id="402" r:id="rId41"/>
    <p:sldId id="403" r:id="rId42"/>
    <p:sldId id="404" r:id="rId43"/>
    <p:sldId id="405" r:id="rId44"/>
    <p:sldId id="407" r:id="rId45"/>
    <p:sldId id="408" r:id="rId46"/>
    <p:sldId id="399" r:id="rId47"/>
    <p:sldId id="409" r:id="rId48"/>
    <p:sldId id="410" r:id="rId49"/>
    <p:sldId id="338" r:id="rId50"/>
    <p:sldId id="339" r:id="rId51"/>
    <p:sldId id="340" r:id="rId52"/>
    <p:sldId id="341" r:id="rId53"/>
    <p:sldId id="342" r:id="rId54"/>
    <p:sldId id="343" r:id="rId55"/>
    <p:sldId id="344" r:id="rId56"/>
    <p:sldId id="350" r:id="rId57"/>
    <p:sldId id="351" r:id="rId58"/>
    <p:sldId id="352" r:id="rId59"/>
    <p:sldId id="353" r:id="rId60"/>
    <p:sldId id="316" r:id="rId61"/>
    <p:sldId id="314" r:id="rId62"/>
    <p:sldId id="315" r:id="rId63"/>
    <p:sldId id="413" r:id="rId64"/>
    <p:sldId id="414" r:id="rId65"/>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38" y="-90"/>
      </p:cViewPr>
      <p:guideLst>
        <p:guide orient="horz" pos="2160"/>
        <p:guide pos="2880"/>
      </p:guideLst>
    </p:cSldViewPr>
  </p:slideViewPr>
  <p:notesTextViewPr>
    <p:cViewPr>
      <p:scale>
        <a:sx n="100" d="100"/>
        <a:sy n="100" d="100"/>
      </p:scale>
      <p:origin x="0" y="0"/>
    </p:cViewPr>
  </p:notesTextViewPr>
  <p:sorterViewPr>
    <p:cViewPr>
      <p:scale>
        <a:sx n="85" d="100"/>
        <a:sy n="85"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219072-98D6-4B74-9A83-758284694B3D}" type="datetimeFigureOut">
              <a:rPr kumimoji="1" lang="ja-JP" altLang="en-US" smtClean="0"/>
              <a:pPr/>
              <a:t>2015/4/9</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0CCFA9-C287-4DD2-89F5-13EC18D3D782}" type="slidenum">
              <a:rPr kumimoji="1" lang="ja-JP" altLang="en-US" smtClean="0"/>
              <a:pPr/>
              <a:t>&lt;#&gt;</a:t>
            </a:fld>
            <a:endParaRPr kumimoji="1" lang="ja-JP" altLang="en-US"/>
          </a:p>
        </p:txBody>
      </p:sp>
    </p:spTree>
    <p:extLst>
      <p:ext uri="{BB962C8B-B14F-4D97-AF65-F5344CB8AC3E}">
        <p14:creationId xmlns:p14="http://schemas.microsoft.com/office/powerpoint/2010/main" xmlns="" val="138505524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8AEEE36-D0A9-49DE-A2ED-37327D67B7B3}" type="slidenum">
              <a:rPr kumimoji="1" lang="ja-JP" altLang="en-US" smtClean="0"/>
              <a:pPr/>
              <a:t>1</a:t>
            </a:fld>
            <a:endParaRPr kumimoji="1" lang="ja-JP" altLang="en-US"/>
          </a:p>
        </p:txBody>
      </p:sp>
    </p:spTree>
    <p:extLst>
      <p:ext uri="{BB962C8B-B14F-4D97-AF65-F5344CB8AC3E}">
        <p14:creationId xmlns="" xmlns:p14="http://schemas.microsoft.com/office/powerpoint/2010/main" val="1611243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80CCFA9-C287-4DD2-89F5-13EC18D3D782}" type="slidenum">
              <a:rPr kumimoji="1" lang="ja-JP" altLang="en-US" smtClean="0"/>
              <a:pPr/>
              <a:t>10</a:t>
            </a:fld>
            <a:endParaRPr kumimoji="1" lang="ja-JP" altLang="en-US"/>
          </a:p>
        </p:txBody>
      </p:sp>
    </p:spTree>
    <p:extLst>
      <p:ext uri="{BB962C8B-B14F-4D97-AF65-F5344CB8AC3E}">
        <p14:creationId xmlns:p14="http://schemas.microsoft.com/office/powerpoint/2010/main" xmlns="" val="420923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80CCFA9-C287-4DD2-89F5-13EC18D3D782}" type="slidenum">
              <a:rPr kumimoji="1" lang="ja-JP" altLang="en-US" smtClean="0"/>
              <a:pPr/>
              <a:t>11</a:t>
            </a:fld>
            <a:endParaRPr kumimoji="1" lang="ja-JP" altLang="en-US"/>
          </a:p>
        </p:txBody>
      </p:sp>
    </p:spTree>
    <p:extLst>
      <p:ext uri="{BB962C8B-B14F-4D97-AF65-F5344CB8AC3E}">
        <p14:creationId xmlns:p14="http://schemas.microsoft.com/office/powerpoint/2010/main" xmlns="" val="1285358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80CCFA9-C287-4DD2-89F5-13EC18D3D782}" type="slidenum">
              <a:rPr kumimoji="1" lang="ja-JP" altLang="en-US" smtClean="0"/>
              <a:pPr/>
              <a:t>12</a:t>
            </a:fld>
            <a:endParaRPr kumimoji="1" lang="ja-JP" altLang="en-US"/>
          </a:p>
        </p:txBody>
      </p:sp>
    </p:spTree>
    <p:extLst>
      <p:ext uri="{BB962C8B-B14F-4D97-AF65-F5344CB8AC3E}">
        <p14:creationId xmlns:p14="http://schemas.microsoft.com/office/powerpoint/2010/main" xmlns="" val="1126496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80CCFA9-C287-4DD2-89F5-13EC18D3D782}" type="slidenum">
              <a:rPr kumimoji="1" lang="ja-JP" altLang="en-US" smtClean="0"/>
              <a:pPr/>
              <a:t>13</a:t>
            </a:fld>
            <a:endParaRPr kumimoji="1" lang="ja-JP" altLang="en-US"/>
          </a:p>
        </p:txBody>
      </p:sp>
    </p:spTree>
    <p:extLst>
      <p:ext uri="{BB962C8B-B14F-4D97-AF65-F5344CB8AC3E}">
        <p14:creationId xmlns:p14="http://schemas.microsoft.com/office/powerpoint/2010/main" xmlns="" val="35729765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80CCFA9-C287-4DD2-89F5-13EC18D3D782}" type="slidenum">
              <a:rPr kumimoji="1" lang="ja-JP" altLang="en-US" smtClean="0"/>
              <a:pPr/>
              <a:t>14</a:t>
            </a:fld>
            <a:endParaRPr kumimoji="1" lang="ja-JP" altLang="en-US"/>
          </a:p>
        </p:txBody>
      </p:sp>
    </p:spTree>
    <p:extLst>
      <p:ext uri="{BB962C8B-B14F-4D97-AF65-F5344CB8AC3E}">
        <p14:creationId xmlns:p14="http://schemas.microsoft.com/office/powerpoint/2010/main" xmlns="" val="41740976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80CCFA9-C287-4DD2-89F5-13EC18D3D782}" type="slidenum">
              <a:rPr kumimoji="1" lang="ja-JP" altLang="en-US" smtClean="0"/>
              <a:pPr/>
              <a:t>15</a:t>
            </a:fld>
            <a:endParaRPr kumimoji="1" lang="ja-JP" altLang="en-US"/>
          </a:p>
        </p:txBody>
      </p:sp>
    </p:spTree>
    <p:extLst>
      <p:ext uri="{BB962C8B-B14F-4D97-AF65-F5344CB8AC3E}">
        <p14:creationId xmlns:p14="http://schemas.microsoft.com/office/powerpoint/2010/main" xmlns="" val="35333954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80CCFA9-C287-4DD2-89F5-13EC18D3D782}" type="slidenum">
              <a:rPr kumimoji="1" lang="ja-JP" altLang="en-US" smtClean="0"/>
              <a:pPr/>
              <a:t>16</a:t>
            </a:fld>
            <a:endParaRPr kumimoji="1" lang="ja-JP" altLang="en-US"/>
          </a:p>
        </p:txBody>
      </p:sp>
    </p:spTree>
    <p:extLst>
      <p:ext uri="{BB962C8B-B14F-4D97-AF65-F5344CB8AC3E}">
        <p14:creationId xmlns:p14="http://schemas.microsoft.com/office/powerpoint/2010/main" xmlns="" val="3843727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80CCFA9-C287-4DD2-89F5-13EC18D3D782}" type="slidenum">
              <a:rPr kumimoji="1" lang="ja-JP" altLang="en-US" smtClean="0"/>
              <a:pPr/>
              <a:t>17</a:t>
            </a:fld>
            <a:endParaRPr kumimoji="1" lang="ja-JP" altLang="en-US"/>
          </a:p>
        </p:txBody>
      </p:sp>
    </p:spTree>
    <p:extLst>
      <p:ext uri="{BB962C8B-B14F-4D97-AF65-F5344CB8AC3E}">
        <p14:creationId xmlns:p14="http://schemas.microsoft.com/office/powerpoint/2010/main" xmlns="" val="8432835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80CCFA9-C287-4DD2-89F5-13EC18D3D782}" type="slidenum">
              <a:rPr kumimoji="1" lang="ja-JP" altLang="en-US" smtClean="0"/>
              <a:pPr/>
              <a:t>18</a:t>
            </a:fld>
            <a:endParaRPr kumimoji="1" lang="ja-JP" altLang="en-US"/>
          </a:p>
        </p:txBody>
      </p:sp>
    </p:spTree>
    <p:extLst>
      <p:ext uri="{BB962C8B-B14F-4D97-AF65-F5344CB8AC3E}">
        <p14:creationId xmlns:p14="http://schemas.microsoft.com/office/powerpoint/2010/main" xmlns="" val="6177963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80CCFA9-C287-4DD2-89F5-13EC18D3D782}" type="slidenum">
              <a:rPr kumimoji="1" lang="ja-JP" altLang="en-US" smtClean="0"/>
              <a:pPr/>
              <a:t>19</a:t>
            </a:fld>
            <a:endParaRPr kumimoji="1" lang="ja-JP" altLang="en-US"/>
          </a:p>
        </p:txBody>
      </p:sp>
    </p:spTree>
    <p:extLst>
      <p:ext uri="{BB962C8B-B14F-4D97-AF65-F5344CB8AC3E}">
        <p14:creationId xmlns:p14="http://schemas.microsoft.com/office/powerpoint/2010/main" xmlns="" val="2624397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80CCFA9-C287-4DD2-89F5-13EC18D3D782}" type="slidenum">
              <a:rPr kumimoji="1" lang="ja-JP" altLang="en-US" smtClean="0"/>
              <a:pPr/>
              <a:t>2</a:t>
            </a:fld>
            <a:endParaRPr kumimoji="1" lang="ja-JP" altLang="en-US"/>
          </a:p>
        </p:txBody>
      </p:sp>
    </p:spTree>
    <p:extLst>
      <p:ext uri="{BB962C8B-B14F-4D97-AF65-F5344CB8AC3E}">
        <p14:creationId xmlns:p14="http://schemas.microsoft.com/office/powerpoint/2010/main" xmlns="" val="30986440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80CCFA9-C287-4DD2-89F5-13EC18D3D782}" type="slidenum">
              <a:rPr kumimoji="1" lang="ja-JP" altLang="en-US" smtClean="0"/>
              <a:pPr/>
              <a:t>20</a:t>
            </a:fld>
            <a:endParaRPr kumimoji="1" lang="ja-JP" altLang="en-US"/>
          </a:p>
        </p:txBody>
      </p:sp>
    </p:spTree>
    <p:extLst>
      <p:ext uri="{BB962C8B-B14F-4D97-AF65-F5344CB8AC3E}">
        <p14:creationId xmlns:p14="http://schemas.microsoft.com/office/powerpoint/2010/main" xmlns="" val="17517459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80CCFA9-C287-4DD2-89F5-13EC18D3D782}" type="slidenum">
              <a:rPr kumimoji="1" lang="ja-JP" altLang="en-US" smtClean="0"/>
              <a:pPr/>
              <a:t>21</a:t>
            </a:fld>
            <a:endParaRPr kumimoji="1" lang="ja-JP" altLang="en-US"/>
          </a:p>
        </p:txBody>
      </p:sp>
    </p:spTree>
    <p:extLst>
      <p:ext uri="{BB962C8B-B14F-4D97-AF65-F5344CB8AC3E}">
        <p14:creationId xmlns:p14="http://schemas.microsoft.com/office/powerpoint/2010/main" xmlns="" val="314111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80CCFA9-C287-4DD2-89F5-13EC18D3D782}" type="slidenum">
              <a:rPr kumimoji="1" lang="ja-JP" altLang="en-US" smtClean="0"/>
              <a:pPr/>
              <a:t>22</a:t>
            </a:fld>
            <a:endParaRPr kumimoji="1" lang="ja-JP" altLang="en-US"/>
          </a:p>
        </p:txBody>
      </p:sp>
    </p:spTree>
    <p:extLst>
      <p:ext uri="{BB962C8B-B14F-4D97-AF65-F5344CB8AC3E}">
        <p14:creationId xmlns:p14="http://schemas.microsoft.com/office/powerpoint/2010/main" xmlns="" val="16478537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80CCFA9-C287-4DD2-89F5-13EC18D3D782}" type="slidenum">
              <a:rPr kumimoji="1" lang="ja-JP" altLang="en-US" smtClean="0"/>
              <a:pPr/>
              <a:t>23</a:t>
            </a:fld>
            <a:endParaRPr kumimoji="1" lang="ja-JP" altLang="en-US"/>
          </a:p>
        </p:txBody>
      </p:sp>
    </p:spTree>
    <p:extLst>
      <p:ext uri="{BB962C8B-B14F-4D97-AF65-F5344CB8AC3E}">
        <p14:creationId xmlns:p14="http://schemas.microsoft.com/office/powerpoint/2010/main" xmlns="" val="39555161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80CCFA9-C287-4DD2-89F5-13EC18D3D782}" type="slidenum">
              <a:rPr kumimoji="1" lang="ja-JP" altLang="en-US" smtClean="0"/>
              <a:pPr/>
              <a:t>24</a:t>
            </a:fld>
            <a:endParaRPr kumimoji="1" lang="ja-JP" altLang="en-US"/>
          </a:p>
        </p:txBody>
      </p:sp>
    </p:spTree>
    <p:extLst>
      <p:ext uri="{BB962C8B-B14F-4D97-AF65-F5344CB8AC3E}">
        <p14:creationId xmlns:p14="http://schemas.microsoft.com/office/powerpoint/2010/main" xmlns="" val="13912089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80CCFA9-C287-4DD2-89F5-13EC18D3D782}" type="slidenum">
              <a:rPr kumimoji="1" lang="ja-JP" altLang="en-US" smtClean="0"/>
              <a:pPr/>
              <a:t>25</a:t>
            </a:fld>
            <a:endParaRPr kumimoji="1" lang="ja-JP" altLang="en-US"/>
          </a:p>
        </p:txBody>
      </p:sp>
    </p:spTree>
    <p:extLst>
      <p:ext uri="{BB962C8B-B14F-4D97-AF65-F5344CB8AC3E}">
        <p14:creationId xmlns:p14="http://schemas.microsoft.com/office/powerpoint/2010/main" xmlns="" val="36661023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80CCFA9-C287-4DD2-89F5-13EC18D3D782}" type="slidenum">
              <a:rPr kumimoji="1" lang="ja-JP" altLang="en-US" smtClean="0"/>
              <a:pPr/>
              <a:t>26</a:t>
            </a:fld>
            <a:endParaRPr kumimoji="1" lang="ja-JP" altLang="en-US"/>
          </a:p>
        </p:txBody>
      </p:sp>
    </p:spTree>
    <p:extLst>
      <p:ext uri="{BB962C8B-B14F-4D97-AF65-F5344CB8AC3E}">
        <p14:creationId xmlns:p14="http://schemas.microsoft.com/office/powerpoint/2010/main" xmlns="" val="12909190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80CCFA9-C287-4DD2-89F5-13EC18D3D782}" type="slidenum">
              <a:rPr kumimoji="1" lang="ja-JP" altLang="en-US" smtClean="0"/>
              <a:pPr/>
              <a:t>27</a:t>
            </a:fld>
            <a:endParaRPr kumimoji="1" lang="ja-JP" altLang="en-US"/>
          </a:p>
        </p:txBody>
      </p:sp>
    </p:spTree>
    <p:extLst>
      <p:ext uri="{BB962C8B-B14F-4D97-AF65-F5344CB8AC3E}">
        <p14:creationId xmlns:p14="http://schemas.microsoft.com/office/powerpoint/2010/main" xmlns="" val="39862257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80CCFA9-C287-4DD2-89F5-13EC18D3D782}" type="slidenum">
              <a:rPr kumimoji="1" lang="ja-JP" altLang="en-US" smtClean="0"/>
              <a:pPr/>
              <a:t>28</a:t>
            </a:fld>
            <a:endParaRPr kumimoji="1" lang="ja-JP" altLang="en-US"/>
          </a:p>
        </p:txBody>
      </p:sp>
    </p:spTree>
    <p:extLst>
      <p:ext uri="{BB962C8B-B14F-4D97-AF65-F5344CB8AC3E}">
        <p14:creationId xmlns:p14="http://schemas.microsoft.com/office/powerpoint/2010/main" xmlns="" val="12042971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80CCFA9-C287-4DD2-89F5-13EC18D3D782}" type="slidenum">
              <a:rPr kumimoji="1" lang="ja-JP" altLang="en-US" smtClean="0"/>
              <a:pPr/>
              <a:t>29</a:t>
            </a:fld>
            <a:endParaRPr kumimoji="1" lang="ja-JP" altLang="en-US"/>
          </a:p>
        </p:txBody>
      </p:sp>
    </p:spTree>
    <p:extLst>
      <p:ext uri="{BB962C8B-B14F-4D97-AF65-F5344CB8AC3E}">
        <p14:creationId xmlns:p14="http://schemas.microsoft.com/office/powerpoint/2010/main" xmlns="" val="2730034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47F3FC4-1EDB-49A5-81DA-96DDF2571FFA}" type="slidenum">
              <a:rPr kumimoji="1" lang="ja-JP" altLang="en-US" smtClean="0"/>
              <a:pPr/>
              <a:t>3</a:t>
            </a:fld>
            <a:endParaRPr kumimoji="1" lang="ja-JP"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80CCFA9-C287-4DD2-89F5-13EC18D3D782}" type="slidenum">
              <a:rPr kumimoji="1" lang="ja-JP" altLang="en-US" smtClean="0"/>
              <a:pPr/>
              <a:t>30</a:t>
            </a:fld>
            <a:endParaRPr kumimoji="1" lang="ja-JP" altLang="en-US"/>
          </a:p>
        </p:txBody>
      </p:sp>
    </p:spTree>
    <p:extLst>
      <p:ext uri="{BB962C8B-B14F-4D97-AF65-F5344CB8AC3E}">
        <p14:creationId xmlns:p14="http://schemas.microsoft.com/office/powerpoint/2010/main" xmlns="" val="4881667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80CCFA9-C287-4DD2-89F5-13EC18D3D782}" type="slidenum">
              <a:rPr kumimoji="1" lang="ja-JP" altLang="en-US" smtClean="0"/>
              <a:pPr/>
              <a:t>31</a:t>
            </a:fld>
            <a:endParaRPr kumimoji="1" lang="ja-JP" altLang="en-US"/>
          </a:p>
        </p:txBody>
      </p:sp>
    </p:spTree>
    <p:extLst>
      <p:ext uri="{BB962C8B-B14F-4D97-AF65-F5344CB8AC3E}">
        <p14:creationId xmlns:p14="http://schemas.microsoft.com/office/powerpoint/2010/main" xmlns="" val="10941237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80CCFA9-C287-4DD2-89F5-13EC18D3D782}" type="slidenum">
              <a:rPr kumimoji="1" lang="ja-JP" altLang="en-US" smtClean="0"/>
              <a:pPr/>
              <a:t>32</a:t>
            </a:fld>
            <a:endParaRPr kumimoji="1" lang="ja-JP" altLang="en-US"/>
          </a:p>
        </p:txBody>
      </p:sp>
    </p:spTree>
    <p:extLst>
      <p:ext uri="{BB962C8B-B14F-4D97-AF65-F5344CB8AC3E}">
        <p14:creationId xmlns:p14="http://schemas.microsoft.com/office/powerpoint/2010/main" xmlns="" val="25476568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80CCFA9-C287-4DD2-89F5-13EC18D3D782}" type="slidenum">
              <a:rPr kumimoji="1" lang="ja-JP" altLang="en-US" smtClean="0"/>
              <a:pPr/>
              <a:t>33</a:t>
            </a:fld>
            <a:endParaRPr kumimoji="1" lang="ja-JP" altLang="en-US"/>
          </a:p>
        </p:txBody>
      </p:sp>
    </p:spTree>
    <p:extLst>
      <p:ext uri="{BB962C8B-B14F-4D97-AF65-F5344CB8AC3E}">
        <p14:creationId xmlns:p14="http://schemas.microsoft.com/office/powerpoint/2010/main" xmlns="" val="41847255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80CCFA9-C287-4DD2-89F5-13EC18D3D782}" type="slidenum">
              <a:rPr kumimoji="1" lang="ja-JP" altLang="en-US" smtClean="0"/>
              <a:pPr/>
              <a:t>34</a:t>
            </a:fld>
            <a:endParaRPr kumimoji="1" lang="ja-JP" altLang="en-US"/>
          </a:p>
        </p:txBody>
      </p:sp>
    </p:spTree>
    <p:extLst>
      <p:ext uri="{BB962C8B-B14F-4D97-AF65-F5344CB8AC3E}">
        <p14:creationId xmlns:p14="http://schemas.microsoft.com/office/powerpoint/2010/main" xmlns="" val="26134607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80CCFA9-C287-4DD2-89F5-13EC18D3D782}" type="slidenum">
              <a:rPr kumimoji="1" lang="ja-JP" altLang="en-US" smtClean="0"/>
              <a:pPr/>
              <a:t>35</a:t>
            </a:fld>
            <a:endParaRPr kumimoji="1" lang="ja-JP" altLang="en-US"/>
          </a:p>
        </p:txBody>
      </p:sp>
    </p:spTree>
    <p:extLst>
      <p:ext uri="{BB962C8B-B14F-4D97-AF65-F5344CB8AC3E}">
        <p14:creationId xmlns:p14="http://schemas.microsoft.com/office/powerpoint/2010/main" xmlns="" val="3177737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80CCFA9-C287-4DD2-89F5-13EC18D3D782}" type="slidenum">
              <a:rPr kumimoji="1" lang="ja-JP" altLang="en-US" smtClean="0"/>
              <a:pPr/>
              <a:t>36</a:t>
            </a:fld>
            <a:endParaRPr kumimoji="1" lang="ja-JP" altLang="en-US"/>
          </a:p>
        </p:txBody>
      </p:sp>
    </p:spTree>
    <p:extLst>
      <p:ext uri="{BB962C8B-B14F-4D97-AF65-F5344CB8AC3E}">
        <p14:creationId xmlns:p14="http://schemas.microsoft.com/office/powerpoint/2010/main" xmlns="" val="41856836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80CCFA9-C287-4DD2-89F5-13EC18D3D782}" type="slidenum">
              <a:rPr kumimoji="1" lang="ja-JP" altLang="en-US" smtClean="0"/>
              <a:pPr/>
              <a:t>37</a:t>
            </a:fld>
            <a:endParaRPr kumimoji="1" lang="ja-JP" altLang="en-US"/>
          </a:p>
        </p:txBody>
      </p:sp>
    </p:spTree>
    <p:extLst>
      <p:ext uri="{BB962C8B-B14F-4D97-AF65-F5344CB8AC3E}">
        <p14:creationId xmlns:p14="http://schemas.microsoft.com/office/powerpoint/2010/main" xmlns="" val="22036743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80CCFA9-C287-4DD2-89F5-13EC18D3D782}" type="slidenum">
              <a:rPr kumimoji="1" lang="ja-JP" altLang="en-US" smtClean="0"/>
              <a:pPr/>
              <a:t>38</a:t>
            </a:fld>
            <a:endParaRPr kumimoji="1" lang="ja-JP" altLang="en-US"/>
          </a:p>
        </p:txBody>
      </p:sp>
    </p:spTree>
    <p:extLst>
      <p:ext uri="{BB962C8B-B14F-4D97-AF65-F5344CB8AC3E}">
        <p14:creationId xmlns:p14="http://schemas.microsoft.com/office/powerpoint/2010/main" xmlns="" val="22329386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80CCFA9-C287-4DD2-89F5-13EC18D3D782}" type="slidenum">
              <a:rPr kumimoji="1" lang="ja-JP" altLang="en-US" smtClean="0"/>
              <a:pPr/>
              <a:t>39</a:t>
            </a:fld>
            <a:endParaRPr kumimoji="1" lang="ja-JP" altLang="en-US"/>
          </a:p>
        </p:txBody>
      </p:sp>
    </p:spTree>
    <p:extLst>
      <p:ext uri="{BB962C8B-B14F-4D97-AF65-F5344CB8AC3E}">
        <p14:creationId xmlns:p14="http://schemas.microsoft.com/office/powerpoint/2010/main" xmlns="" val="3905562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6F5E54E-395C-4BE1-8B80-33DF2B3543CD}" type="slidenum">
              <a:rPr kumimoji="1" lang="ja-JP" altLang="en-US" smtClean="0"/>
              <a:pPr/>
              <a:t>4</a:t>
            </a:fld>
            <a:endParaRPr kumimoji="1" lang="ja-JP" altLang="en-US"/>
          </a:p>
        </p:txBody>
      </p:sp>
    </p:spTree>
    <p:extLst>
      <p:ext uri="{BB962C8B-B14F-4D97-AF65-F5344CB8AC3E}">
        <p14:creationId xmlns:p14="http://schemas.microsoft.com/office/powerpoint/2010/main" xmlns="" val="23076104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55011"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555012"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9D40670-4001-4A3A-9477-00581499F5AF}" type="slidenum">
              <a:rPr lang="ja-JP" altLang="en-US" smtClean="0">
                <a:latin typeface="Arial" pitchFamily="34" charset="0"/>
              </a:rPr>
              <a:pPr/>
              <a:t>40</a:t>
            </a:fld>
            <a:endParaRPr lang="ja-JP" altLang="en-US" smtClean="0">
              <a:latin typeface="Arial" pitchFamily="34" charset="0"/>
            </a:endParaRPr>
          </a:p>
        </p:txBody>
      </p:sp>
    </p:spTree>
    <p:extLst>
      <p:ext uri="{BB962C8B-B14F-4D97-AF65-F5344CB8AC3E}">
        <p14:creationId xmlns:p14="http://schemas.microsoft.com/office/powerpoint/2010/main" xmlns="" val="20190966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56035"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55603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DAA762-4BF5-40F7-84CE-668B49458918}" type="slidenum">
              <a:rPr lang="ja-JP" altLang="en-US" smtClean="0">
                <a:latin typeface="Arial" pitchFamily="34" charset="0"/>
              </a:rPr>
              <a:pPr/>
              <a:t>41</a:t>
            </a:fld>
            <a:endParaRPr lang="ja-JP" altLang="en-US" smtClean="0">
              <a:latin typeface="Arial" pitchFamily="34" charset="0"/>
            </a:endParaRPr>
          </a:p>
        </p:txBody>
      </p:sp>
    </p:spTree>
    <p:extLst>
      <p:ext uri="{BB962C8B-B14F-4D97-AF65-F5344CB8AC3E}">
        <p14:creationId xmlns:p14="http://schemas.microsoft.com/office/powerpoint/2010/main" xmlns="" val="40657448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57059"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557060"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36CCC69-AEA0-4B4C-980B-CACE92449FB3}" type="slidenum">
              <a:rPr lang="ja-JP" altLang="en-US" smtClean="0">
                <a:latin typeface="Arial" pitchFamily="34" charset="0"/>
              </a:rPr>
              <a:pPr/>
              <a:t>42</a:t>
            </a:fld>
            <a:endParaRPr lang="ja-JP" altLang="en-US" smtClean="0">
              <a:latin typeface="Arial" pitchFamily="34" charset="0"/>
            </a:endParaRPr>
          </a:p>
        </p:txBody>
      </p:sp>
    </p:spTree>
    <p:extLst>
      <p:ext uri="{BB962C8B-B14F-4D97-AF65-F5344CB8AC3E}">
        <p14:creationId xmlns:p14="http://schemas.microsoft.com/office/powerpoint/2010/main" xmlns="" val="34050229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58083"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558084"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5369887-BF58-490A-83F3-A7DD99184794}" type="slidenum">
              <a:rPr lang="ja-JP" altLang="en-US" smtClean="0">
                <a:latin typeface="Arial" pitchFamily="34" charset="0"/>
              </a:rPr>
              <a:pPr/>
              <a:t>43</a:t>
            </a:fld>
            <a:endParaRPr lang="ja-JP" altLang="en-US" smtClean="0">
              <a:latin typeface="Arial" pitchFamily="34" charset="0"/>
            </a:endParaRPr>
          </a:p>
        </p:txBody>
      </p:sp>
    </p:spTree>
    <p:extLst>
      <p:ext uri="{BB962C8B-B14F-4D97-AF65-F5344CB8AC3E}">
        <p14:creationId xmlns:p14="http://schemas.microsoft.com/office/powerpoint/2010/main" xmlns="" val="28231624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60131"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560132"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0E1277B-8C24-4FC4-A6D4-793AA3110264}" type="slidenum">
              <a:rPr lang="ja-JP" altLang="en-US" smtClean="0">
                <a:latin typeface="Arial" pitchFamily="34" charset="0"/>
              </a:rPr>
              <a:pPr/>
              <a:t>44</a:t>
            </a:fld>
            <a:endParaRPr lang="ja-JP" altLang="en-US" smtClean="0">
              <a:latin typeface="Arial" pitchFamily="34" charset="0"/>
            </a:endParaRPr>
          </a:p>
        </p:txBody>
      </p:sp>
    </p:spTree>
    <p:extLst>
      <p:ext uri="{BB962C8B-B14F-4D97-AF65-F5344CB8AC3E}">
        <p14:creationId xmlns:p14="http://schemas.microsoft.com/office/powerpoint/2010/main" xmlns="" val="28722345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61155"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56115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12B46F1-59F1-4C5F-B46B-EA573869E882}" type="slidenum">
              <a:rPr lang="ja-JP" altLang="en-US" smtClean="0">
                <a:latin typeface="Arial" pitchFamily="34" charset="0"/>
              </a:rPr>
              <a:pPr/>
              <a:t>45</a:t>
            </a:fld>
            <a:endParaRPr lang="ja-JP" altLang="en-US" smtClean="0">
              <a:latin typeface="Arial" pitchFamily="34" charset="0"/>
            </a:endParaRPr>
          </a:p>
        </p:txBody>
      </p:sp>
    </p:spTree>
    <p:extLst>
      <p:ext uri="{BB962C8B-B14F-4D97-AF65-F5344CB8AC3E}">
        <p14:creationId xmlns:p14="http://schemas.microsoft.com/office/powerpoint/2010/main" xmlns="" val="25822842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65251"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565252"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854B90C-E507-4776-9AD0-6F8F9DB4FE0B}" type="slidenum">
              <a:rPr lang="ja-JP" altLang="en-US" smtClean="0">
                <a:latin typeface="Arial" pitchFamily="34" charset="0"/>
              </a:rPr>
              <a:pPr/>
              <a:t>46</a:t>
            </a:fld>
            <a:endParaRPr lang="ja-JP" altLang="en-US" smtClean="0">
              <a:latin typeface="Arial" pitchFamily="34" charset="0"/>
            </a:endParaRPr>
          </a:p>
        </p:txBody>
      </p:sp>
    </p:spTree>
    <p:extLst>
      <p:ext uri="{BB962C8B-B14F-4D97-AF65-F5344CB8AC3E}">
        <p14:creationId xmlns:p14="http://schemas.microsoft.com/office/powerpoint/2010/main" xmlns="" val="5979153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66275"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56627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79D4726-FF2F-4706-9106-7D8DA7213105}" type="slidenum">
              <a:rPr lang="ja-JP" altLang="en-US" smtClean="0">
                <a:latin typeface="Arial" pitchFamily="34" charset="0"/>
              </a:rPr>
              <a:pPr/>
              <a:t>47</a:t>
            </a:fld>
            <a:endParaRPr lang="ja-JP" altLang="en-US" smtClean="0">
              <a:latin typeface="Arial" pitchFamily="34" charset="0"/>
            </a:endParaRPr>
          </a:p>
        </p:txBody>
      </p:sp>
    </p:spTree>
    <p:extLst>
      <p:ext uri="{BB962C8B-B14F-4D97-AF65-F5344CB8AC3E}">
        <p14:creationId xmlns:p14="http://schemas.microsoft.com/office/powerpoint/2010/main" xmlns="" val="30870404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67299"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567300"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E45560-E949-484B-AA7A-9FB25636697C}" type="slidenum">
              <a:rPr lang="ja-JP" altLang="en-US" smtClean="0">
                <a:latin typeface="Arial" pitchFamily="34" charset="0"/>
              </a:rPr>
              <a:pPr/>
              <a:t>48</a:t>
            </a:fld>
            <a:endParaRPr lang="ja-JP" altLang="en-US" smtClean="0">
              <a:latin typeface="Arial" pitchFamily="34" charset="0"/>
            </a:endParaRPr>
          </a:p>
        </p:txBody>
      </p:sp>
    </p:spTree>
    <p:extLst>
      <p:ext uri="{BB962C8B-B14F-4D97-AF65-F5344CB8AC3E}">
        <p14:creationId xmlns:p14="http://schemas.microsoft.com/office/powerpoint/2010/main" xmlns="" val="273295583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80CCFA9-C287-4DD2-89F5-13EC18D3D782}" type="slidenum">
              <a:rPr kumimoji="1" lang="ja-JP" altLang="en-US" smtClean="0"/>
              <a:pPr/>
              <a:t>49</a:t>
            </a:fld>
            <a:endParaRPr kumimoji="1" lang="ja-JP" altLang="en-US"/>
          </a:p>
        </p:txBody>
      </p:sp>
    </p:spTree>
    <p:extLst>
      <p:ext uri="{BB962C8B-B14F-4D97-AF65-F5344CB8AC3E}">
        <p14:creationId xmlns:p14="http://schemas.microsoft.com/office/powerpoint/2010/main" xmlns="" val="3380745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6F5E54E-395C-4BE1-8B80-33DF2B3543CD}" type="slidenum">
              <a:rPr kumimoji="1" lang="ja-JP" altLang="en-US" smtClean="0"/>
              <a:pPr/>
              <a:t>5</a:t>
            </a:fld>
            <a:endParaRPr kumimoji="1" lang="ja-JP" altLang="en-US"/>
          </a:p>
        </p:txBody>
      </p:sp>
    </p:spTree>
    <p:extLst>
      <p:ext uri="{BB962C8B-B14F-4D97-AF65-F5344CB8AC3E}">
        <p14:creationId xmlns:p14="http://schemas.microsoft.com/office/powerpoint/2010/main" xmlns="" val="33276262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80CCFA9-C287-4DD2-89F5-13EC18D3D782}" type="slidenum">
              <a:rPr kumimoji="1" lang="ja-JP" altLang="en-US" smtClean="0"/>
              <a:pPr/>
              <a:t>50</a:t>
            </a:fld>
            <a:endParaRPr kumimoji="1" lang="ja-JP" altLang="en-US"/>
          </a:p>
        </p:txBody>
      </p:sp>
    </p:spTree>
    <p:extLst>
      <p:ext uri="{BB962C8B-B14F-4D97-AF65-F5344CB8AC3E}">
        <p14:creationId xmlns:p14="http://schemas.microsoft.com/office/powerpoint/2010/main" xmlns="" val="34319453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80CCFA9-C287-4DD2-89F5-13EC18D3D782}" type="slidenum">
              <a:rPr kumimoji="1" lang="ja-JP" altLang="en-US" smtClean="0"/>
              <a:pPr/>
              <a:t>51</a:t>
            </a:fld>
            <a:endParaRPr kumimoji="1" lang="ja-JP" altLang="en-US"/>
          </a:p>
        </p:txBody>
      </p:sp>
    </p:spTree>
    <p:extLst>
      <p:ext uri="{BB962C8B-B14F-4D97-AF65-F5344CB8AC3E}">
        <p14:creationId xmlns:p14="http://schemas.microsoft.com/office/powerpoint/2010/main" xmlns="" val="191376348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80CCFA9-C287-4DD2-89F5-13EC18D3D782}" type="slidenum">
              <a:rPr kumimoji="1" lang="ja-JP" altLang="en-US" smtClean="0"/>
              <a:pPr/>
              <a:t>52</a:t>
            </a:fld>
            <a:endParaRPr kumimoji="1" lang="ja-JP" altLang="en-US"/>
          </a:p>
        </p:txBody>
      </p:sp>
    </p:spTree>
    <p:extLst>
      <p:ext uri="{BB962C8B-B14F-4D97-AF65-F5344CB8AC3E}">
        <p14:creationId xmlns:p14="http://schemas.microsoft.com/office/powerpoint/2010/main" xmlns="" val="351654240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80CCFA9-C287-4DD2-89F5-13EC18D3D782}" type="slidenum">
              <a:rPr kumimoji="1" lang="ja-JP" altLang="en-US" smtClean="0"/>
              <a:pPr/>
              <a:t>53</a:t>
            </a:fld>
            <a:endParaRPr kumimoji="1" lang="ja-JP" altLang="en-US"/>
          </a:p>
        </p:txBody>
      </p:sp>
    </p:spTree>
    <p:extLst>
      <p:ext uri="{BB962C8B-B14F-4D97-AF65-F5344CB8AC3E}">
        <p14:creationId xmlns:p14="http://schemas.microsoft.com/office/powerpoint/2010/main" xmlns="" val="38946465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80CCFA9-C287-4DD2-89F5-13EC18D3D782}" type="slidenum">
              <a:rPr kumimoji="1" lang="ja-JP" altLang="en-US" smtClean="0"/>
              <a:pPr/>
              <a:t>54</a:t>
            </a:fld>
            <a:endParaRPr kumimoji="1" lang="ja-JP" altLang="en-US"/>
          </a:p>
        </p:txBody>
      </p:sp>
    </p:spTree>
    <p:extLst>
      <p:ext uri="{BB962C8B-B14F-4D97-AF65-F5344CB8AC3E}">
        <p14:creationId xmlns:p14="http://schemas.microsoft.com/office/powerpoint/2010/main" xmlns="" val="259281713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80CCFA9-C287-4DD2-89F5-13EC18D3D782}" type="slidenum">
              <a:rPr kumimoji="1" lang="ja-JP" altLang="en-US" smtClean="0"/>
              <a:pPr/>
              <a:t>55</a:t>
            </a:fld>
            <a:endParaRPr kumimoji="1" lang="ja-JP" altLang="en-US"/>
          </a:p>
        </p:txBody>
      </p:sp>
    </p:spTree>
    <p:extLst>
      <p:ext uri="{BB962C8B-B14F-4D97-AF65-F5344CB8AC3E}">
        <p14:creationId xmlns:p14="http://schemas.microsoft.com/office/powerpoint/2010/main" xmlns="" val="158406677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80CCFA9-C287-4DD2-89F5-13EC18D3D782}" type="slidenum">
              <a:rPr kumimoji="1" lang="ja-JP" altLang="en-US" smtClean="0"/>
              <a:pPr/>
              <a:t>56</a:t>
            </a:fld>
            <a:endParaRPr kumimoji="1" lang="ja-JP" altLang="en-US"/>
          </a:p>
        </p:txBody>
      </p:sp>
    </p:spTree>
    <p:extLst>
      <p:ext uri="{BB962C8B-B14F-4D97-AF65-F5344CB8AC3E}">
        <p14:creationId xmlns:p14="http://schemas.microsoft.com/office/powerpoint/2010/main" xmlns="" val="169856801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80CCFA9-C287-4DD2-89F5-13EC18D3D782}" type="slidenum">
              <a:rPr kumimoji="1" lang="ja-JP" altLang="en-US" smtClean="0"/>
              <a:pPr/>
              <a:t>57</a:t>
            </a:fld>
            <a:endParaRPr kumimoji="1" lang="ja-JP" altLang="en-US"/>
          </a:p>
        </p:txBody>
      </p:sp>
    </p:spTree>
    <p:extLst>
      <p:ext uri="{BB962C8B-B14F-4D97-AF65-F5344CB8AC3E}">
        <p14:creationId xmlns:p14="http://schemas.microsoft.com/office/powerpoint/2010/main" xmlns="" val="124054101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80CCFA9-C287-4DD2-89F5-13EC18D3D782}" type="slidenum">
              <a:rPr kumimoji="1" lang="ja-JP" altLang="en-US" smtClean="0"/>
              <a:pPr/>
              <a:t>58</a:t>
            </a:fld>
            <a:endParaRPr kumimoji="1" lang="ja-JP" altLang="en-US"/>
          </a:p>
        </p:txBody>
      </p:sp>
    </p:spTree>
    <p:extLst>
      <p:ext uri="{BB962C8B-B14F-4D97-AF65-F5344CB8AC3E}">
        <p14:creationId xmlns:p14="http://schemas.microsoft.com/office/powerpoint/2010/main" xmlns="" val="242892845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80CCFA9-C287-4DD2-89F5-13EC18D3D782}" type="slidenum">
              <a:rPr kumimoji="1" lang="ja-JP" altLang="en-US" smtClean="0"/>
              <a:pPr/>
              <a:t>59</a:t>
            </a:fld>
            <a:endParaRPr kumimoji="1" lang="ja-JP" altLang="en-US"/>
          </a:p>
        </p:txBody>
      </p:sp>
    </p:spTree>
    <p:extLst>
      <p:ext uri="{BB962C8B-B14F-4D97-AF65-F5344CB8AC3E}">
        <p14:creationId xmlns:p14="http://schemas.microsoft.com/office/powerpoint/2010/main" xmlns="" val="3158775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6F5E54E-395C-4BE1-8B80-33DF2B3543CD}" type="slidenum">
              <a:rPr kumimoji="1" lang="ja-JP" altLang="en-US" smtClean="0"/>
              <a:pPr/>
              <a:t>6</a:t>
            </a:fld>
            <a:endParaRPr kumimoji="1" lang="ja-JP" altLang="en-US"/>
          </a:p>
        </p:txBody>
      </p:sp>
    </p:spTree>
    <p:extLst>
      <p:ext uri="{BB962C8B-B14F-4D97-AF65-F5344CB8AC3E}">
        <p14:creationId xmlns:p14="http://schemas.microsoft.com/office/powerpoint/2010/main" xmlns="" val="87651575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80CCFA9-C287-4DD2-89F5-13EC18D3D782}" type="slidenum">
              <a:rPr kumimoji="1" lang="ja-JP" altLang="en-US" smtClean="0"/>
              <a:pPr/>
              <a:t>60</a:t>
            </a:fld>
            <a:endParaRPr kumimoji="1" lang="ja-JP" altLang="en-US"/>
          </a:p>
        </p:txBody>
      </p:sp>
    </p:spTree>
    <p:extLst>
      <p:ext uri="{BB962C8B-B14F-4D97-AF65-F5344CB8AC3E}">
        <p14:creationId xmlns:p14="http://schemas.microsoft.com/office/powerpoint/2010/main" xmlns="" val="119751964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80CCFA9-C287-4DD2-89F5-13EC18D3D782}" type="slidenum">
              <a:rPr kumimoji="1" lang="ja-JP" altLang="en-US" smtClean="0"/>
              <a:pPr/>
              <a:t>61</a:t>
            </a:fld>
            <a:endParaRPr kumimoji="1" lang="ja-JP" altLang="en-US"/>
          </a:p>
        </p:txBody>
      </p:sp>
    </p:spTree>
    <p:extLst>
      <p:ext uri="{BB962C8B-B14F-4D97-AF65-F5344CB8AC3E}">
        <p14:creationId xmlns:p14="http://schemas.microsoft.com/office/powerpoint/2010/main" xmlns="" val="393649189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80CCFA9-C287-4DD2-89F5-13EC18D3D782}" type="slidenum">
              <a:rPr kumimoji="1" lang="ja-JP" altLang="en-US" smtClean="0"/>
              <a:pPr/>
              <a:t>62</a:t>
            </a:fld>
            <a:endParaRPr kumimoji="1" lang="ja-JP" altLang="en-US"/>
          </a:p>
        </p:txBody>
      </p:sp>
    </p:spTree>
    <p:extLst>
      <p:ext uri="{BB962C8B-B14F-4D97-AF65-F5344CB8AC3E}">
        <p14:creationId xmlns:p14="http://schemas.microsoft.com/office/powerpoint/2010/main" xmlns="" val="15931869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F80CCFA9-C287-4DD2-89F5-13EC18D3D782}" type="slidenum">
              <a:rPr kumimoji="1" lang="ja-JP" altLang="en-US" smtClean="0"/>
              <a:pPr/>
              <a:t>63</a:t>
            </a:fld>
            <a:endParaRPr kumimoji="1" lang="ja-JP" altLang="en-US"/>
          </a:p>
        </p:txBody>
      </p:sp>
    </p:spTree>
    <p:extLst>
      <p:ext uri="{BB962C8B-B14F-4D97-AF65-F5344CB8AC3E}">
        <p14:creationId xmlns:p14="http://schemas.microsoft.com/office/powerpoint/2010/main" xmlns="" val="118717490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80CCFA9-C287-4DD2-89F5-13EC18D3D782}" type="slidenum">
              <a:rPr kumimoji="1" lang="ja-JP" altLang="en-US" smtClean="0"/>
              <a:pPr/>
              <a:t>64</a:t>
            </a:fld>
            <a:endParaRPr kumimoji="1" lang="ja-JP" altLang="en-US"/>
          </a:p>
        </p:txBody>
      </p:sp>
    </p:spTree>
    <p:extLst>
      <p:ext uri="{BB962C8B-B14F-4D97-AF65-F5344CB8AC3E}">
        <p14:creationId xmlns:p14="http://schemas.microsoft.com/office/powerpoint/2010/main" xmlns="" val="3611582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6F5E54E-395C-4BE1-8B80-33DF2B3543CD}" type="slidenum">
              <a:rPr kumimoji="1" lang="ja-JP" altLang="en-US" smtClean="0"/>
              <a:pPr/>
              <a:t>7</a:t>
            </a:fld>
            <a:endParaRPr kumimoji="1" lang="ja-JP" altLang="en-US"/>
          </a:p>
        </p:txBody>
      </p:sp>
    </p:spTree>
    <p:extLst>
      <p:ext uri="{BB962C8B-B14F-4D97-AF65-F5344CB8AC3E}">
        <p14:creationId xmlns:p14="http://schemas.microsoft.com/office/powerpoint/2010/main" xmlns="" val="711439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6F5E54E-395C-4BE1-8B80-33DF2B3543CD}" type="slidenum">
              <a:rPr kumimoji="1" lang="ja-JP" altLang="en-US" smtClean="0"/>
              <a:pPr/>
              <a:t>8</a:t>
            </a:fld>
            <a:endParaRPr kumimoji="1" lang="ja-JP" altLang="en-US"/>
          </a:p>
        </p:txBody>
      </p:sp>
    </p:spTree>
    <p:extLst>
      <p:ext uri="{BB962C8B-B14F-4D97-AF65-F5344CB8AC3E}">
        <p14:creationId xmlns:p14="http://schemas.microsoft.com/office/powerpoint/2010/main" xmlns="" val="1043096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6F5E54E-395C-4BE1-8B80-33DF2B3543CD}" type="slidenum">
              <a:rPr kumimoji="1" lang="ja-JP" altLang="en-US" smtClean="0"/>
              <a:pPr/>
              <a:t>9</a:t>
            </a:fld>
            <a:endParaRPr kumimoji="1" lang="ja-JP" altLang="en-US"/>
          </a:p>
        </p:txBody>
      </p:sp>
    </p:spTree>
    <p:extLst>
      <p:ext uri="{BB962C8B-B14F-4D97-AF65-F5344CB8AC3E}">
        <p14:creationId xmlns:p14="http://schemas.microsoft.com/office/powerpoint/2010/main" xmlns="" val="1919542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2E155BCE-25FC-4133-A6F4-B712F8B8ABB7}" type="datetimeFigureOut">
              <a:rPr kumimoji="1" lang="ja-JP" altLang="en-US" smtClean="0"/>
              <a:pPr/>
              <a:t>2015/4/9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F89B08CF-18B8-48E3-9617-655FA1CAEC6A}"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E155BCE-25FC-4133-A6F4-B712F8B8ABB7}" type="datetimeFigureOut">
              <a:rPr kumimoji="1" lang="ja-JP" altLang="en-US" smtClean="0"/>
              <a:pPr/>
              <a:t>2015/4/9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F89B08CF-18B8-48E3-9617-655FA1CAEC6A}"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E155BCE-25FC-4133-A6F4-B712F8B8ABB7}" type="datetimeFigureOut">
              <a:rPr kumimoji="1" lang="ja-JP" altLang="en-US" smtClean="0"/>
              <a:pPr/>
              <a:t>2015/4/9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F89B08CF-18B8-48E3-9617-655FA1CAEC6A}"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E155BCE-25FC-4133-A6F4-B712F8B8ABB7}" type="datetimeFigureOut">
              <a:rPr kumimoji="1" lang="ja-JP" altLang="en-US" smtClean="0"/>
              <a:pPr/>
              <a:t>2015/4/9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F89B08CF-18B8-48E3-9617-655FA1CAEC6A}"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2E155BCE-25FC-4133-A6F4-B712F8B8ABB7}" type="datetimeFigureOut">
              <a:rPr kumimoji="1" lang="ja-JP" altLang="en-US" smtClean="0"/>
              <a:pPr/>
              <a:t>2015/4/9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F89B08CF-18B8-48E3-9617-655FA1CAEC6A}"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2E155BCE-25FC-4133-A6F4-B712F8B8ABB7}" type="datetimeFigureOut">
              <a:rPr kumimoji="1" lang="ja-JP" altLang="en-US" smtClean="0"/>
              <a:pPr/>
              <a:t>2015/4/9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F89B08CF-18B8-48E3-9617-655FA1CAEC6A}"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2E155BCE-25FC-4133-A6F4-B712F8B8ABB7}" type="datetimeFigureOut">
              <a:rPr kumimoji="1" lang="ja-JP" altLang="en-US" smtClean="0"/>
              <a:pPr/>
              <a:t>2015/4/9</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F89B08CF-18B8-48E3-9617-655FA1CAEC6A}"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2E155BCE-25FC-4133-A6F4-B712F8B8ABB7}" type="datetimeFigureOut">
              <a:rPr kumimoji="1" lang="ja-JP" altLang="en-US" smtClean="0"/>
              <a:pPr/>
              <a:t>2015/4/9</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F89B08CF-18B8-48E3-9617-655FA1CAEC6A}"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2E155BCE-25FC-4133-A6F4-B712F8B8ABB7}" type="datetimeFigureOut">
              <a:rPr kumimoji="1" lang="ja-JP" altLang="en-US" smtClean="0"/>
              <a:pPr/>
              <a:t>2015/4/9</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F89B08CF-18B8-48E3-9617-655FA1CAEC6A}"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2E155BCE-25FC-4133-A6F4-B712F8B8ABB7}" type="datetimeFigureOut">
              <a:rPr kumimoji="1" lang="ja-JP" altLang="en-US" smtClean="0"/>
              <a:pPr/>
              <a:t>2015/4/9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F89B08CF-18B8-48E3-9617-655FA1CAEC6A}"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2E155BCE-25FC-4133-A6F4-B712F8B8ABB7}" type="datetimeFigureOut">
              <a:rPr kumimoji="1" lang="ja-JP" altLang="en-US" smtClean="0"/>
              <a:pPr/>
              <a:t>2015/4/9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F89B08CF-18B8-48E3-9617-655FA1CAEC6A}"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155BCE-25FC-4133-A6F4-B712F8B8ABB7}" type="datetimeFigureOut">
              <a:rPr kumimoji="1" lang="ja-JP" altLang="en-US" smtClean="0"/>
              <a:pPr/>
              <a:t>2015/4/9</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9B08CF-18B8-48E3-9617-655FA1CAEC6A}"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ired.jp/2014/02/15/starbucks-big-plan-to-be-your-cozy-neighborhood-coffee-shop/5/"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hyperlink" Target="http://wired.jp/2014/02/15/starbucks-big-plan-to-be-your-cozy-neighborhood-coffee-shop/6/"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62.xml.rels><?xml version="1.0" encoding="UTF-8" standalone="yes"?>
<Relationships xmlns="http://schemas.openxmlformats.org/package/2006/relationships"><Relationship Id="rId3" Type="http://schemas.openxmlformats.org/officeDocument/2006/relationships/hyperlink" Target="http://upload.wikimedia.org/wikipedia/commons/8/8c/London,_United_Kingdom.JPG"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60648"/>
            <a:ext cx="7772400" cy="1470025"/>
          </a:xfrm>
        </p:spPr>
        <p:txBody>
          <a:bodyPr>
            <a:normAutofit/>
          </a:bodyPr>
          <a:lstStyle/>
          <a:p>
            <a:r>
              <a:rPr kumimoji="1" lang="ja-JP" altLang="en-US" dirty="0" smtClean="0"/>
              <a:t>都市デザイン論</a:t>
            </a:r>
            <a:endParaRPr kumimoji="1" lang="ja-JP" altLang="en-US" dirty="0"/>
          </a:p>
        </p:txBody>
      </p:sp>
      <p:sp>
        <p:nvSpPr>
          <p:cNvPr id="3" name="Rectangle 2"/>
          <p:cNvSpPr txBox="1">
            <a:spLocks noChangeArrowheads="1"/>
          </p:cNvSpPr>
          <p:nvPr/>
        </p:nvSpPr>
        <p:spPr>
          <a:xfrm>
            <a:off x="755576" y="1772816"/>
            <a:ext cx="7772400" cy="3024336"/>
          </a:xfrm>
          <a:prstGeom prst="rect">
            <a:avLst/>
          </a:prstGeom>
          <a:solidFill>
            <a:schemeClr val="accent6">
              <a:lumMod val="75000"/>
            </a:schemeClr>
          </a:solidFill>
          <a:ln>
            <a:solidFill>
              <a:schemeClr val="tx1"/>
            </a:solidFill>
          </a:ln>
        </p:spPr>
        <p:txBody>
          <a:bodyPr vert="horz" lIns="91440" tIns="45720" rIns="91440" bIns="45720" rtlCol="0" anchor="ctr">
            <a:normAutofit fontScale="8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noProof="0" dirty="0" smtClean="0">
                <a:ln>
                  <a:noFill/>
                </a:ln>
                <a:solidFill>
                  <a:schemeClr val="tx1"/>
                </a:solidFill>
                <a:effectLst/>
                <a:uLnTx/>
                <a:uFillTx/>
                <a:latin typeface="+mj-lt"/>
                <a:ea typeface="+mj-ea"/>
                <a:cs typeface="+mj-cs"/>
              </a:rPr>
              <a:t>　</a:t>
            </a:r>
            <a:r>
              <a:rPr lang="ja-JP" altLang="en-US" sz="5400" dirty="0" smtClean="0">
                <a:latin typeface="+mj-lt"/>
                <a:ea typeface="+mj-ea"/>
                <a:cs typeface="+mj-cs"/>
              </a:rPr>
              <a:t>都市・人流・観光</a:t>
            </a:r>
            <a:r>
              <a:rPr kumimoji="1" lang="en-US" altLang="ja-JP" sz="5400" b="0" i="0" u="none" strike="noStrike" kern="1200" cap="none" spc="0" normalizeH="0" baseline="0" noProof="0" dirty="0" smtClean="0">
                <a:ln>
                  <a:noFill/>
                </a:ln>
                <a:solidFill>
                  <a:schemeClr val="tx1"/>
                </a:solidFill>
                <a:effectLst/>
                <a:uLnTx/>
                <a:uFillTx/>
                <a:latin typeface="+mj-lt"/>
                <a:ea typeface="+mj-ea"/>
                <a:cs typeface="+mj-cs"/>
              </a:rPr>
              <a:t/>
            </a:r>
            <a:br>
              <a:rPr kumimoji="1" lang="en-US" altLang="ja-JP" sz="5400" b="0" i="0" u="none" strike="noStrike" kern="1200" cap="none" spc="0" normalizeH="0" baseline="0" noProof="0" dirty="0" smtClean="0">
                <a:ln>
                  <a:noFill/>
                </a:ln>
                <a:solidFill>
                  <a:schemeClr val="tx1"/>
                </a:solidFill>
                <a:effectLst/>
                <a:uLnTx/>
                <a:uFillTx/>
                <a:latin typeface="+mj-lt"/>
                <a:ea typeface="+mj-ea"/>
                <a:cs typeface="+mj-cs"/>
              </a:rPr>
            </a:br>
            <a:r>
              <a:rPr kumimoji="1" lang="en-US" altLang="ja-JP" sz="4400" b="0" i="0" u="none" strike="noStrike" kern="1200" cap="none" spc="0" normalizeH="0" baseline="0" noProof="0" dirty="0" smtClean="0">
                <a:ln>
                  <a:noFill/>
                </a:ln>
                <a:solidFill>
                  <a:schemeClr val="tx1"/>
                </a:solidFill>
                <a:effectLst/>
                <a:uLnTx/>
                <a:uFillTx/>
                <a:latin typeface="+mj-lt"/>
                <a:ea typeface="+mj-ea"/>
                <a:cs typeface="+mj-cs"/>
              </a:rPr>
              <a:t/>
            </a:r>
            <a:br>
              <a:rPr kumimoji="1" lang="en-US" altLang="ja-JP" sz="4400" b="0" i="0" u="none" strike="noStrike" kern="1200" cap="none" spc="0" normalizeH="0" baseline="0" noProof="0" dirty="0" smtClean="0">
                <a:ln>
                  <a:noFill/>
                </a:ln>
                <a:solidFill>
                  <a:schemeClr val="tx1"/>
                </a:solidFill>
                <a:effectLst/>
                <a:uLnTx/>
                <a:uFillTx/>
                <a:latin typeface="+mj-lt"/>
                <a:ea typeface="+mj-ea"/>
                <a:cs typeface="+mj-cs"/>
              </a:rPr>
            </a:br>
            <a:r>
              <a:rPr kumimoji="1" lang="en-US" altLang="ja-JP" sz="4400" b="0" i="0" u="none" strike="noStrike" kern="1200" cap="none" spc="0" normalizeH="0" baseline="0" noProof="0" dirty="0" smtClean="0">
                <a:ln>
                  <a:noFill/>
                </a:ln>
                <a:solidFill>
                  <a:schemeClr val="tx1"/>
                </a:solidFill>
                <a:effectLst/>
                <a:uLnTx/>
                <a:uFillTx/>
                <a:latin typeface="+mj-lt"/>
                <a:ea typeface="+mj-ea"/>
                <a:cs typeface="+mj-cs"/>
              </a:rPr>
              <a:t>【</a:t>
            </a:r>
            <a:r>
              <a:rPr kumimoji="1" lang="ja-JP" altLang="en-US" sz="4400" b="0" i="0" u="none" strike="noStrike" kern="1200" cap="none" spc="0" normalizeH="0" baseline="0" noProof="0" dirty="0" smtClean="0">
                <a:ln>
                  <a:noFill/>
                </a:ln>
                <a:solidFill>
                  <a:schemeClr val="tx1"/>
                </a:solidFill>
                <a:effectLst/>
                <a:uLnTx/>
                <a:uFillTx/>
                <a:latin typeface="+mj-lt"/>
                <a:ea typeface="+mj-ea"/>
                <a:cs typeface="+mj-cs"/>
              </a:rPr>
              <a:t>教科書</a:t>
            </a:r>
            <a:r>
              <a:rPr kumimoji="1" lang="en-US" altLang="ja-JP" sz="4400" b="0" i="0" u="none" strike="noStrike" kern="1200" cap="none" spc="0" normalizeH="0" baseline="0" noProof="0" dirty="0" smtClean="0">
                <a:ln>
                  <a:noFill/>
                </a:ln>
                <a:solidFill>
                  <a:schemeClr val="tx1"/>
                </a:solidFill>
                <a:effectLst/>
                <a:uLnTx/>
                <a:uFillTx/>
                <a:latin typeface="+mj-lt"/>
                <a:ea typeface="+mj-ea"/>
                <a:cs typeface="+mj-cs"/>
              </a:rPr>
              <a:t>】</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noProof="0" dirty="0" smtClean="0">
                <a:ln>
                  <a:noFill/>
                </a:ln>
                <a:solidFill>
                  <a:schemeClr val="tx1"/>
                </a:solidFill>
                <a:effectLst/>
                <a:uLnTx/>
                <a:uFillTx/>
                <a:latin typeface="+mj-lt"/>
                <a:ea typeface="+mj-ea"/>
                <a:cs typeface="+mj-cs"/>
              </a:rPr>
              <a:t>東京オリンピックを迎える</a:t>
            </a:r>
            <a:endParaRPr kumimoji="1" lang="en-US" altLang="ja-JP" sz="4400"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ja-JP" altLang="en-US" sz="4400" dirty="0" smtClean="0">
                <a:latin typeface="+mj-lt"/>
                <a:ea typeface="+mj-ea"/>
                <a:cs typeface="+mj-cs"/>
              </a:rPr>
              <a:t>学生・社会人のための</a:t>
            </a:r>
            <a:endParaRPr lang="en-US" altLang="ja-JP" sz="4400" dirty="0" smtClean="0">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noProof="0" dirty="0" smtClean="0">
                <a:ln>
                  <a:noFill/>
                </a:ln>
                <a:solidFill>
                  <a:schemeClr val="tx1"/>
                </a:solidFill>
                <a:effectLst/>
                <a:uLnTx/>
                <a:uFillTx/>
                <a:latin typeface="+mj-lt"/>
                <a:ea typeface="+mj-ea"/>
                <a:cs typeface="+mj-cs"/>
              </a:rPr>
              <a:t>観光・人流</a:t>
            </a:r>
            <a:r>
              <a:rPr lang="ja-JP" altLang="en-US" sz="4400" dirty="0" smtClean="0">
                <a:latin typeface="+mj-lt"/>
                <a:ea typeface="+mj-ea"/>
                <a:cs typeface="+mj-cs"/>
              </a:rPr>
              <a:t>概論</a:t>
            </a:r>
            <a:endParaRPr kumimoji="1" lang="ja-JP" alt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タイトル 1"/>
          <p:cNvSpPr txBox="1">
            <a:spLocks/>
          </p:cNvSpPr>
          <p:nvPr/>
        </p:nvSpPr>
        <p:spPr>
          <a:xfrm>
            <a:off x="838200" y="4983311"/>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noProof="0" dirty="0" smtClean="0">
                <a:ln>
                  <a:noFill/>
                </a:ln>
                <a:solidFill>
                  <a:schemeClr val="tx1"/>
                </a:solidFill>
                <a:effectLst/>
                <a:uLnTx/>
                <a:uFillTx/>
                <a:latin typeface="+mj-lt"/>
                <a:ea typeface="+mj-ea"/>
                <a:cs typeface="+mj-cs"/>
              </a:rPr>
              <a:t>人流・観光研究所ＨＰ</a:t>
            </a:r>
            <a:endParaRPr kumimoji="1" lang="en-US" altLang="ja-JP" sz="4400"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ja-JP" sz="4400" dirty="0" smtClean="0">
                <a:latin typeface="+mj-lt"/>
                <a:ea typeface="+mj-ea"/>
                <a:cs typeface="+mj-cs"/>
              </a:rPr>
              <a:t>www.jinryu.jp</a:t>
            </a:r>
            <a:endParaRPr kumimoji="1" lang="ja-JP" alt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16024" y="836712"/>
            <a:ext cx="8676456" cy="3384376"/>
          </a:xfrm>
          <a:ln w="57150">
            <a:solidFill>
              <a:schemeClr val="tx1">
                <a:lumMod val="95000"/>
                <a:lumOff val="5000"/>
              </a:schemeClr>
            </a:solidFill>
          </a:ln>
        </p:spPr>
        <p:txBody>
          <a:bodyPr>
            <a:normAutofit/>
          </a:bodyPr>
          <a:lstStyle/>
          <a:p>
            <a:r>
              <a:rPr kumimoji="1" lang="ja-JP" altLang="en-US" sz="6600" dirty="0" smtClean="0"/>
              <a:t>国土政策と都市</a:t>
            </a:r>
            <a:r>
              <a:rPr kumimoji="1" lang="en-US" altLang="ja-JP" sz="6600" dirty="0" smtClean="0"/>
              <a:t/>
            </a:r>
            <a:br>
              <a:rPr kumimoji="1" lang="en-US" altLang="ja-JP" sz="6600" dirty="0" smtClean="0"/>
            </a:br>
            <a:r>
              <a:rPr kumimoji="1" lang="ja-JP" altLang="en-US" sz="6600" dirty="0" smtClean="0"/>
              <a:t>（都市と農村の配置論）</a:t>
            </a:r>
            <a:endParaRPr kumimoji="1" lang="ja-JP" altLang="en-US" sz="6600" dirty="0"/>
          </a:p>
        </p:txBody>
      </p:sp>
      <p:sp>
        <p:nvSpPr>
          <p:cNvPr id="3" name="タイトル 1"/>
          <p:cNvSpPr txBox="1">
            <a:spLocks/>
          </p:cNvSpPr>
          <p:nvPr/>
        </p:nvSpPr>
        <p:spPr>
          <a:xfrm>
            <a:off x="107504" y="4623271"/>
            <a:ext cx="8964488" cy="1470025"/>
          </a:xfrm>
          <a:prstGeom prst="rect">
            <a:avLst/>
          </a:prstGeom>
          <a:ln w="57150">
            <a:solidFill>
              <a:schemeClr val="tx1">
                <a:lumMod val="95000"/>
                <a:lumOff val="5000"/>
              </a:schemeClr>
            </a:solid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ja-JP" altLang="en-US" sz="4400" dirty="0" smtClean="0">
                <a:solidFill>
                  <a:srgbClr val="FF0000"/>
                </a:solidFill>
                <a:latin typeface="+mj-lt"/>
                <a:ea typeface="+mj-ea"/>
                <a:cs typeface="+mj-cs"/>
              </a:rPr>
              <a:t>現在、</a:t>
            </a:r>
            <a:r>
              <a:rPr kumimoji="1" lang="ja-JP" altLang="en-US" sz="4400" b="0" i="0" u="none" strike="noStrike" kern="1200" cap="none" spc="0" normalizeH="0" baseline="0" noProof="0" dirty="0" smtClean="0">
                <a:ln>
                  <a:noFill/>
                </a:ln>
                <a:solidFill>
                  <a:srgbClr val="FF0000"/>
                </a:solidFill>
                <a:effectLst/>
                <a:uLnTx/>
                <a:uFillTx/>
                <a:latin typeface="+mj-lt"/>
                <a:ea typeface="+mj-ea"/>
                <a:cs typeface="+mj-cs"/>
              </a:rPr>
              <a:t>日本には農村は存在するか？</a:t>
            </a:r>
            <a:endParaRPr kumimoji="1" lang="ja-JP" altLang="en-US" sz="4400" b="0" i="0" u="none" strike="noStrike" kern="1200" cap="none" spc="0" normalizeH="0" baseline="0" noProof="0" dirty="0">
              <a:ln>
                <a:noFill/>
              </a:ln>
              <a:solidFill>
                <a:srgbClr val="FF0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251520" y="1052736"/>
            <a:ext cx="8686800" cy="2304256"/>
          </a:xfrm>
          <a:prstGeom prst="rect">
            <a:avLst/>
          </a:prstGeom>
          <a:ln w="28575">
            <a:solidFill>
              <a:schemeClr val="accent1"/>
            </a:solidFill>
          </a:ln>
        </p:spPr>
        <p:txBody>
          <a:bodyPr>
            <a:normAutofit fontScale="3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en-US" altLang="ja-JP" sz="14400"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ja-JP" sz="14400" b="0" i="0" u="none" strike="noStrike" kern="1200" cap="none" spc="0" normalizeH="0" baseline="0" noProof="0" dirty="0" smtClean="0">
                <a:ln>
                  <a:noFill/>
                </a:ln>
                <a:solidFill>
                  <a:schemeClr val="tx1"/>
                </a:solidFill>
                <a:effectLst/>
                <a:uLnTx/>
                <a:uFillTx/>
                <a:latin typeface="+mj-lt"/>
                <a:ea typeface="+mj-ea"/>
                <a:cs typeface="+mj-cs"/>
              </a:rPr>
              <a:t>ローカルな店舗デザインが楽しい</a:t>
            </a:r>
            <a:endParaRPr kumimoji="1" lang="en-US" altLang="ja-JP" sz="14400"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ja-JP" sz="14400" b="0" i="0" u="none" strike="noStrike" kern="1200" cap="none" spc="0" normalizeH="0" baseline="0" noProof="0" dirty="0" smtClean="0">
                <a:ln>
                  <a:noFill/>
                </a:ln>
                <a:solidFill>
                  <a:schemeClr val="tx1"/>
                </a:solidFill>
                <a:effectLst/>
                <a:uLnTx/>
                <a:uFillTx/>
                <a:latin typeface="+mj-lt"/>
                <a:ea typeface="+mj-ea"/>
                <a:cs typeface="+mj-cs"/>
              </a:rPr>
              <a:t>「世界各地のスターバックス」</a:t>
            </a:r>
            <a:endParaRPr kumimoji="1" lang="en-US" altLang="ja-JP" sz="1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5" name="正方形/長方形 4"/>
          <p:cNvSpPr/>
          <p:nvPr/>
        </p:nvSpPr>
        <p:spPr>
          <a:xfrm>
            <a:off x="755576" y="3789040"/>
            <a:ext cx="7704856" cy="2308324"/>
          </a:xfrm>
          <a:prstGeom prst="rect">
            <a:avLst/>
          </a:prstGeom>
        </p:spPr>
        <p:txBody>
          <a:bodyPr wrap="square">
            <a:spAutoFit/>
          </a:bodyPr>
          <a:lstStyle/>
          <a:p>
            <a:r>
              <a:rPr lang="ja-JP" altLang="ja-JP" sz="3600" dirty="0" smtClean="0"/>
              <a:t>スターバックスは、一時は「どこへ行っても同じ」店舗デザインであるファストフード店と変わらなかったが、</a:t>
            </a:r>
            <a:r>
              <a:rPr lang="en-US" altLang="ja-JP" sz="3600" dirty="0" smtClean="0"/>
              <a:t>2008</a:t>
            </a:r>
            <a:r>
              <a:rPr lang="ja-JP" altLang="ja-JP" sz="3600" dirty="0" smtClean="0"/>
              <a:t>年に方針を転換した。</a:t>
            </a:r>
            <a:endParaRPr lang="ja-JP" altLang="en-US" sz="3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http://wired.jp/wp-content/uploads/2014/02/Starbucks-Coffee-at-Dazaifutenmangu-Omotesando-71-660x437.jpg"/>
          <p:cNvPicPr/>
          <p:nvPr/>
        </p:nvPicPr>
        <p:blipFill>
          <a:blip r:embed="rId3" cstate="print"/>
          <a:srcRect/>
          <a:stretch>
            <a:fillRect/>
          </a:stretch>
        </p:blipFill>
        <p:spPr bwMode="auto">
          <a:xfrm>
            <a:off x="1427797" y="1858863"/>
            <a:ext cx="6288405" cy="4162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http://wired.jp/wp-content/uploads/2014/02/660-Denver_Drive_Thru.jpg">
            <a:hlinkClick r:id="rId3"/>
          </p:cNvPr>
          <p:cNvPicPr/>
          <p:nvPr/>
        </p:nvPicPr>
        <p:blipFill>
          <a:blip r:embed="rId4" cstate="print"/>
          <a:srcRect/>
          <a:stretch>
            <a:fillRect/>
          </a:stretch>
        </p:blipFill>
        <p:spPr bwMode="auto">
          <a:xfrm>
            <a:off x="1427797" y="1332865"/>
            <a:ext cx="6288405" cy="41922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Starbucks_at_the_Forbidden_City">
            <a:hlinkClick r:id="rId3"/>
          </p:cNvPr>
          <p:cNvPicPr/>
          <p:nvPr/>
        </p:nvPicPr>
        <p:blipFill>
          <a:blip r:embed="rId4" cstate="print"/>
          <a:srcRect/>
          <a:stretch>
            <a:fillRect/>
          </a:stretch>
        </p:blipFill>
        <p:spPr bwMode="auto">
          <a:xfrm>
            <a:off x="1619567" y="1470660"/>
            <a:ext cx="5904865" cy="39166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ln>
            <a:solidFill>
              <a:schemeClr val="accent1"/>
            </a:solidFill>
          </a:ln>
        </p:spPr>
        <p:txBody>
          <a:bodyPr/>
          <a:lstStyle/>
          <a:p>
            <a:r>
              <a:rPr lang="ja-JP" altLang="en-US" dirty="0" smtClean="0"/>
              <a:t>都市と城</a:t>
            </a:r>
            <a:endParaRPr kumimoji="1" lang="ja-JP"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eramae\Desktop\10010508\DSC08582.JPG"/>
          <p:cNvPicPr>
            <a:picLocks noChangeAspect="1" noChangeArrowheads="1"/>
          </p:cNvPicPr>
          <p:nvPr/>
        </p:nvPicPr>
        <p:blipFill>
          <a:blip r:embed="rId3" cstate="print"/>
          <a:srcRect/>
          <a:stretch>
            <a:fillRect/>
          </a:stretch>
        </p:blipFill>
        <p:spPr bwMode="auto">
          <a:xfrm>
            <a:off x="1043608" y="437658"/>
            <a:ext cx="6984776" cy="594367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teramae\Desktop\10010508\DSC08565.JPG"/>
          <p:cNvPicPr>
            <a:picLocks noChangeAspect="1" noChangeArrowheads="1"/>
          </p:cNvPicPr>
          <p:nvPr/>
        </p:nvPicPr>
        <p:blipFill>
          <a:blip r:embed="rId3" cstate="print"/>
          <a:srcRect/>
          <a:stretch>
            <a:fillRect/>
          </a:stretch>
        </p:blipFill>
        <p:spPr bwMode="auto">
          <a:xfrm>
            <a:off x="785861" y="616743"/>
            <a:ext cx="7386539" cy="5836593"/>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teramae\Desktop\10010508\DSC08566.JPG"/>
          <p:cNvPicPr>
            <a:picLocks noChangeAspect="1" noChangeArrowheads="1"/>
          </p:cNvPicPr>
          <p:nvPr/>
        </p:nvPicPr>
        <p:blipFill>
          <a:blip r:embed="rId3" cstate="print"/>
          <a:srcRect/>
          <a:stretch>
            <a:fillRect/>
          </a:stretch>
        </p:blipFill>
        <p:spPr bwMode="auto">
          <a:xfrm>
            <a:off x="0" y="386310"/>
            <a:ext cx="9144000" cy="608538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ln w="57150">
            <a:solidFill>
              <a:schemeClr val="tx1"/>
            </a:solidFill>
          </a:ln>
        </p:spPr>
        <p:txBody>
          <a:bodyPr>
            <a:normAutofit/>
          </a:bodyPr>
          <a:lstStyle/>
          <a:p>
            <a:r>
              <a:rPr kumimoji="1" lang="ja-JP" altLang="en-US" sz="7200" dirty="0" smtClean="0"/>
              <a:t>中国山西省　平謡</a:t>
            </a:r>
            <a:endParaRPr kumimoji="1" lang="ja-JP" altLang="en-US" sz="7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ln w="57150">
            <a:solidFill>
              <a:schemeClr val="tx1"/>
            </a:solidFill>
          </a:ln>
        </p:spPr>
        <p:txBody>
          <a:bodyPr>
            <a:normAutofit fontScale="90000"/>
          </a:bodyPr>
          <a:lstStyle/>
          <a:p>
            <a:r>
              <a:rPr lang="ja-JP" altLang="en-US" sz="7200" dirty="0" smtClean="0"/>
              <a:t>①　国土政策と都市</a:t>
            </a:r>
            <a:endParaRPr kumimoji="1" lang="ja-JP" altLang="en-US" sz="7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teramae\Desktop\2012-08-05 03.39.56.jpg"/>
          <p:cNvPicPr>
            <a:picLocks noChangeAspect="1" noChangeArrowheads="1"/>
          </p:cNvPicPr>
          <p:nvPr/>
        </p:nvPicPr>
        <p:blipFill>
          <a:blip r:embed="rId3" cstate="print"/>
          <a:srcRect/>
          <a:stretch>
            <a:fillRect/>
          </a:stretch>
        </p:blipFill>
        <p:spPr bwMode="auto">
          <a:xfrm>
            <a:off x="-3048000" y="-1143000"/>
            <a:ext cx="15240000" cy="91440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teramae\Desktop\2012-08-05 02.47.23.jpg"/>
          <p:cNvPicPr>
            <a:picLocks noChangeAspect="1" noChangeArrowheads="1"/>
          </p:cNvPicPr>
          <p:nvPr/>
        </p:nvPicPr>
        <p:blipFill>
          <a:blip r:embed="rId3" cstate="print"/>
          <a:srcRect/>
          <a:stretch>
            <a:fillRect/>
          </a:stretch>
        </p:blipFill>
        <p:spPr bwMode="auto">
          <a:xfrm>
            <a:off x="-3048000" y="-1143000"/>
            <a:ext cx="15240000" cy="91440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teramae\Desktop\2012-08-05 02.57.44.jpg"/>
          <p:cNvPicPr>
            <a:picLocks noChangeAspect="1" noChangeArrowheads="1"/>
          </p:cNvPicPr>
          <p:nvPr/>
        </p:nvPicPr>
        <p:blipFill>
          <a:blip r:embed="rId3" cstate="print"/>
          <a:srcRect/>
          <a:stretch>
            <a:fillRect/>
          </a:stretch>
        </p:blipFill>
        <p:spPr bwMode="auto">
          <a:xfrm>
            <a:off x="-3048000" y="-1143000"/>
            <a:ext cx="15240000" cy="91440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teramae\Desktop\2012-08-05 03.08.54.jpg"/>
          <p:cNvPicPr>
            <a:picLocks noChangeAspect="1" noChangeArrowheads="1"/>
          </p:cNvPicPr>
          <p:nvPr/>
        </p:nvPicPr>
        <p:blipFill>
          <a:blip r:embed="rId3" cstate="print"/>
          <a:srcRect/>
          <a:stretch>
            <a:fillRect/>
          </a:stretch>
        </p:blipFill>
        <p:spPr bwMode="auto">
          <a:xfrm>
            <a:off x="-3048000" y="-1143000"/>
            <a:ext cx="15240000" cy="91440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196753"/>
            <a:ext cx="8206680" cy="4536504"/>
          </a:xfrm>
          <a:ln w="57150">
            <a:solidFill>
              <a:schemeClr val="tx1"/>
            </a:solidFill>
          </a:ln>
        </p:spPr>
        <p:txBody>
          <a:bodyPr>
            <a:normAutofit/>
          </a:bodyPr>
          <a:lstStyle/>
          <a:p>
            <a:r>
              <a:rPr lang="ja-JP" altLang="en-US" sz="7200" dirty="0" smtClean="0"/>
              <a:t>ドイツ　</a:t>
            </a:r>
            <a:r>
              <a:rPr lang="en-US" altLang="ja-JP" sz="7200" dirty="0" smtClean="0"/>
              <a:t/>
            </a:r>
            <a:br>
              <a:rPr lang="en-US" altLang="ja-JP" sz="7200" dirty="0" smtClean="0"/>
            </a:br>
            <a:r>
              <a:rPr lang="ja-JP" altLang="en-US" sz="7200" dirty="0" smtClean="0"/>
              <a:t>ローテンブルグ</a:t>
            </a:r>
            <a:r>
              <a:rPr lang="en-US" altLang="ja-JP" sz="7200" dirty="0" smtClean="0"/>
              <a:t/>
            </a:r>
            <a:br>
              <a:rPr lang="en-US" altLang="ja-JP" sz="7200" dirty="0" smtClean="0"/>
            </a:br>
            <a:r>
              <a:rPr lang="ja-JP" altLang="en-US" sz="7200" dirty="0" smtClean="0"/>
              <a:t>（ロマンティック街道）</a:t>
            </a:r>
            <a:endParaRPr kumimoji="1" lang="ja-JP" altLang="en-US" sz="72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11266" name="Picture 2" descr="C:\Users\teramae\Desktop\860OKMZO\IMG_0493.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ctrTitle"/>
          </p:nvPr>
        </p:nvSpPr>
        <p:spPr>
          <a:ln w="57150">
            <a:solidFill>
              <a:schemeClr val="tx1"/>
            </a:solidFill>
          </a:ln>
        </p:spPr>
        <p:txBody>
          <a:bodyPr>
            <a:normAutofit fontScale="90000"/>
          </a:bodyPr>
          <a:lstStyle/>
          <a:p>
            <a:r>
              <a:rPr kumimoji="1" lang="ja-JP" altLang="en-US" sz="7200" dirty="0" smtClean="0"/>
              <a:t>ウルグアイ　コロニー</a:t>
            </a:r>
            <a:endParaRPr kumimoji="1" lang="ja-JP" altLang="en-US" sz="7200"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lang="ja-JP" altLang="en-US" dirty="0" smtClean="0"/>
              <a:t>城壁</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都市には城壁</a:t>
            </a:r>
            <a:endParaRPr kumimoji="1" lang="en-US" altLang="ja-JP" dirty="0" smtClean="0"/>
          </a:p>
          <a:p>
            <a:r>
              <a:rPr lang="ja-JP" altLang="en-US" smtClean="0"/>
              <a:t>国（都市）</a:t>
            </a:r>
            <a:endParaRPr kumimoji="1" lang="ja-JP" altLang="en-US"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normAutofit/>
          </a:bodyPr>
          <a:lstStyle/>
          <a:p>
            <a:r>
              <a:rPr kumimoji="1" lang="ja-JP" altLang="en-US" dirty="0" smtClean="0"/>
              <a:t>日本の城下町</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kumimoji="1" lang="ja-JP" altLang="en-US" dirty="0" smtClean="0"/>
              <a:t>京都は城下町（小京都）　</a:t>
            </a:r>
            <a:endParaRPr kumimoji="1" lang="en-US" altLang="ja-JP" dirty="0" smtClean="0"/>
          </a:p>
          <a:p>
            <a:r>
              <a:rPr lang="ja-JP" altLang="en-US" dirty="0" smtClean="0"/>
              <a:t>昔の</a:t>
            </a:r>
            <a:r>
              <a:rPr lang="ja-JP" altLang="ja-JP" dirty="0" smtClean="0"/>
              <a:t>歴史</a:t>
            </a:r>
            <a:r>
              <a:rPr lang="ja-JP" altLang="en-US" dirty="0" smtClean="0"/>
              <a:t>授業</a:t>
            </a:r>
            <a:r>
              <a:rPr lang="ja-JP" altLang="ja-JP" dirty="0" smtClean="0"/>
              <a:t>「城の近くに武士を配置、城から離れるにしたがって</a:t>
            </a:r>
            <a:r>
              <a:rPr lang="en-US" altLang="ja-JP" dirty="0" smtClean="0"/>
              <a:t>’</a:t>
            </a:r>
            <a:r>
              <a:rPr lang="ja-JP" altLang="ja-JP" dirty="0" smtClean="0"/>
              <a:t>身分の低い者の町</a:t>
            </a:r>
            <a:r>
              <a:rPr lang="ja-JP" altLang="en-US" dirty="0" smtClean="0"/>
              <a:t>」「</a:t>
            </a:r>
            <a:r>
              <a:rPr lang="ja-JP" altLang="ja-JP" dirty="0" smtClean="0"/>
              <a:t>城下町のはずれには寺院が配置。寺院は外から敵が攻め寄せた場合にそれを防ぐために効果を発揮 した」</a:t>
            </a:r>
            <a:endParaRPr lang="en-US" altLang="ja-JP" dirty="0" smtClean="0"/>
          </a:p>
          <a:p>
            <a:r>
              <a:rPr lang="ja-JP" altLang="en-US" dirty="0" smtClean="0"/>
              <a:t>寺院配置は埋葬地の確保が理由</a:t>
            </a:r>
            <a:endParaRPr lang="en-US" altLang="ja-JP" dirty="0" smtClean="0"/>
          </a:p>
          <a:p>
            <a:r>
              <a:rPr lang="ja-JP" altLang="en-US" dirty="0" smtClean="0"/>
              <a:t>「</a:t>
            </a:r>
            <a:r>
              <a:rPr lang="ja-JP" altLang="ja-JP" dirty="0" smtClean="0"/>
              <a:t>戦国大名が職人や商人を城下町に住まわせ、村には農民だけを置いた</a:t>
            </a:r>
            <a:r>
              <a:rPr lang="ja-JP" altLang="en-US" dirty="0" smtClean="0"/>
              <a:t>」</a:t>
            </a:r>
            <a:r>
              <a:rPr lang="ja-JP" altLang="ja-JP" dirty="0" smtClean="0"/>
              <a:t>は空論</a:t>
            </a:r>
          </a:p>
          <a:p>
            <a:endParaRPr kumimoji="1" lang="ja-JP" alt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ln>
            <a:solidFill>
              <a:schemeClr val="tx1"/>
            </a:solidFill>
          </a:ln>
        </p:spPr>
        <p:txBody>
          <a:bodyPr/>
          <a:lstStyle/>
          <a:p>
            <a:r>
              <a:rPr lang="ja-JP" altLang="en-US" dirty="0" smtClean="0"/>
              <a:t>国家、国土、都市とは？</a:t>
            </a:r>
            <a:endParaRPr lang="ja-JP"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2290266"/>
          </a:xfrm>
        </p:spPr>
        <p:txBody>
          <a:bodyPr>
            <a:noAutofit/>
          </a:bodyPr>
          <a:lstStyle/>
          <a:p>
            <a:r>
              <a:rPr lang="ja-JP" altLang="en-US" sz="2800" b="1" dirty="0" smtClean="0"/>
              <a:t>外資主導で「不動産バブル」発火</a:t>
            </a:r>
            <a:br>
              <a:rPr lang="ja-JP" altLang="en-US" sz="2800" b="1" dirty="0" smtClean="0"/>
            </a:br>
            <a:r>
              <a:rPr lang="ja-JP" altLang="en-US" sz="2800" b="1" dirty="0" smtClean="0"/>
              <a:t>超低金利と円安で「日本買い」。品薄で利回り低下、地方拡散と、はや黄信号が点滅するが。</a:t>
            </a:r>
            <a:br>
              <a:rPr lang="ja-JP" altLang="en-US" sz="2800" b="1" dirty="0" smtClean="0"/>
            </a:br>
            <a:r>
              <a:rPr lang="en-US" altLang="ja-JP" sz="2800" dirty="0" smtClean="0"/>
              <a:t>2015</a:t>
            </a:r>
            <a:r>
              <a:rPr lang="ja-JP" altLang="en-US" sz="2800" dirty="0" smtClean="0"/>
              <a:t>年</a:t>
            </a:r>
            <a:r>
              <a:rPr lang="en-US" altLang="ja-JP" sz="2800" dirty="0" smtClean="0"/>
              <a:t>3</a:t>
            </a:r>
            <a:r>
              <a:rPr lang="ja-JP" altLang="en-US" sz="2800" dirty="0" smtClean="0"/>
              <a:t>月号 </a:t>
            </a:r>
            <a:r>
              <a:rPr lang="en-US" altLang="ja-JP" sz="2800" dirty="0" smtClean="0"/>
              <a:t>BUSINESS</a:t>
            </a:r>
            <a:endParaRPr kumimoji="1" lang="ja-JP" altLang="en-US" sz="2800" dirty="0"/>
          </a:p>
        </p:txBody>
      </p:sp>
      <p:pic>
        <p:nvPicPr>
          <p:cNvPr id="4098" name="Picture 2" descr="http://facta.co.jp/article/images/201503/201503_020_1.jpg"/>
          <p:cNvPicPr>
            <a:picLocks noChangeAspect="1" noChangeArrowheads="1"/>
          </p:cNvPicPr>
          <p:nvPr/>
        </p:nvPicPr>
        <p:blipFill>
          <a:blip r:embed="rId3" cstate="print"/>
          <a:srcRect/>
          <a:stretch>
            <a:fillRect/>
          </a:stretch>
        </p:blipFill>
        <p:spPr bwMode="auto">
          <a:xfrm>
            <a:off x="1523727" y="2882253"/>
            <a:ext cx="5784577" cy="3846747"/>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ln>
            <a:solidFill>
              <a:schemeClr val="tx1"/>
            </a:solidFill>
          </a:ln>
        </p:spPr>
        <p:txBody>
          <a:bodyPr/>
          <a:lstStyle/>
          <a:p>
            <a:r>
              <a:rPr lang="ja-JP" altLang="en-US" b="1"/>
              <a:t>法学上の「国家」定義</a:t>
            </a:r>
          </a:p>
        </p:txBody>
      </p:sp>
      <p:sp>
        <p:nvSpPr>
          <p:cNvPr id="33795" name="Rectangle 3"/>
          <p:cNvSpPr>
            <a:spLocks noGrp="1" noChangeArrowheads="1"/>
          </p:cNvSpPr>
          <p:nvPr>
            <p:ph type="body" idx="1"/>
          </p:nvPr>
        </p:nvSpPr>
        <p:spPr>
          <a:xfrm>
            <a:off x="457200" y="1600200"/>
            <a:ext cx="8229600" cy="5068888"/>
          </a:xfrm>
        </p:spPr>
        <p:txBody>
          <a:bodyPr/>
          <a:lstStyle/>
          <a:p>
            <a:pPr>
              <a:lnSpc>
                <a:spcPct val="80000"/>
              </a:lnSpc>
            </a:pPr>
            <a:r>
              <a:rPr lang="ja-JP" altLang="en-US" sz="3600" dirty="0"/>
              <a:t>法学・政治学においては、以下の「国家の三要素」を持つものを「</a:t>
            </a:r>
            <a:r>
              <a:rPr lang="ja-JP" altLang="en-US" sz="3600" dirty="0" smtClean="0"/>
              <a:t>国家」</a:t>
            </a:r>
            <a:endParaRPr lang="ja-JP" altLang="en-US" sz="3600" b="1" dirty="0"/>
          </a:p>
          <a:p>
            <a:pPr>
              <a:lnSpc>
                <a:spcPct val="80000"/>
              </a:lnSpc>
            </a:pPr>
            <a:r>
              <a:rPr lang="ja-JP" altLang="en-US" sz="3600" dirty="0" smtClean="0"/>
              <a:t>領域</a:t>
            </a:r>
            <a:r>
              <a:rPr lang="ja-JP" altLang="en-US" sz="3600" dirty="0"/>
              <a:t>（領土、領水、領空）</a:t>
            </a:r>
            <a:r>
              <a:rPr lang="en-US" altLang="ja-JP" sz="3600" dirty="0"/>
              <a:t>- </a:t>
            </a:r>
            <a:r>
              <a:rPr lang="ja-JP" altLang="en-US" sz="3600" dirty="0"/>
              <a:t>一定に区画されている。 </a:t>
            </a:r>
          </a:p>
          <a:p>
            <a:pPr>
              <a:lnSpc>
                <a:spcPct val="80000"/>
              </a:lnSpc>
            </a:pPr>
            <a:r>
              <a:rPr lang="ja-JP" altLang="en-US" sz="3600" dirty="0"/>
              <a:t>人民（国民、住民）</a:t>
            </a:r>
            <a:r>
              <a:rPr lang="en-US" altLang="ja-JP" sz="3600" dirty="0"/>
              <a:t>- </a:t>
            </a:r>
            <a:r>
              <a:rPr lang="ja-JP" altLang="en-US" sz="3600" dirty="0"/>
              <a:t>恒久的に属し、一時の好悪で脱したり復したりはしない。 </a:t>
            </a:r>
          </a:p>
          <a:p>
            <a:pPr>
              <a:lnSpc>
                <a:spcPct val="80000"/>
              </a:lnSpc>
            </a:pPr>
            <a:r>
              <a:rPr lang="ja-JP" altLang="en-US" sz="3600" dirty="0"/>
              <a:t>権力ないし主権</a:t>
            </a:r>
            <a:r>
              <a:rPr lang="en-US" altLang="ja-JP" sz="3600" dirty="0"/>
              <a:t>- </a:t>
            </a:r>
            <a:r>
              <a:rPr lang="ja-JP" altLang="en-US" sz="3600" dirty="0"/>
              <a:t>正統な物理的実力のことである。この実力は、対外的・対内的に排他的に行使できなければ、つまり、主権的でなければならない。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ln>
            <a:solidFill>
              <a:schemeClr val="tx1"/>
            </a:solidFill>
          </a:ln>
        </p:spPr>
        <p:txBody>
          <a:bodyPr/>
          <a:lstStyle/>
          <a:p>
            <a:r>
              <a:rPr lang="ja-JP" altLang="en-US"/>
              <a:t>国家</a:t>
            </a:r>
            <a:r>
              <a:rPr lang="en-US" altLang="ja-JP"/>
              <a:t>(</a:t>
            </a:r>
            <a:r>
              <a:rPr lang="ja-JP" altLang="en-US"/>
              <a:t>政府</a:t>
            </a:r>
            <a:r>
              <a:rPr lang="en-US" altLang="ja-JP"/>
              <a:t>)</a:t>
            </a:r>
            <a:r>
              <a:rPr lang="ja-JP" altLang="en-US"/>
              <a:t>　</a:t>
            </a:r>
          </a:p>
        </p:txBody>
      </p:sp>
      <p:sp>
        <p:nvSpPr>
          <p:cNvPr id="6147" name="Rectangle 3"/>
          <p:cNvSpPr>
            <a:spLocks noGrp="1" noChangeArrowheads="1"/>
          </p:cNvSpPr>
          <p:nvPr>
            <p:ph type="body" idx="1"/>
          </p:nvPr>
        </p:nvSpPr>
        <p:spPr>
          <a:xfrm>
            <a:off x="179512" y="1600200"/>
            <a:ext cx="8686800" cy="4853136"/>
          </a:xfrm>
        </p:spPr>
        <p:txBody>
          <a:bodyPr>
            <a:noAutofit/>
          </a:bodyPr>
          <a:lstStyle/>
          <a:p>
            <a:pPr>
              <a:lnSpc>
                <a:spcPct val="80000"/>
              </a:lnSpc>
            </a:pPr>
            <a:r>
              <a:rPr lang="ja-JP" altLang="en-US" dirty="0" smtClean="0"/>
              <a:t>「</a:t>
            </a:r>
            <a:r>
              <a:rPr lang="ja-JP" altLang="en-US" dirty="0"/>
              <a:t>市場の失敗」から「政府」が誕生したというのは事実に反し、「共同体の失敗」</a:t>
            </a:r>
            <a:r>
              <a:rPr lang="ja-JP" altLang="en-US" dirty="0" smtClean="0"/>
              <a:t>から誕生</a:t>
            </a:r>
            <a:endParaRPr lang="ja-JP" altLang="en-US" dirty="0"/>
          </a:p>
          <a:p>
            <a:pPr>
              <a:lnSpc>
                <a:spcPct val="80000"/>
              </a:lnSpc>
            </a:pPr>
            <a:r>
              <a:rPr lang="ja-JP" altLang="en-US" dirty="0"/>
              <a:t>「市場」は共同体内部ではなく共同体間で</a:t>
            </a:r>
            <a:r>
              <a:rPr lang="ja-JP" altLang="en-US" dirty="0" smtClean="0"/>
              <a:t>機能、共同体</a:t>
            </a:r>
            <a:r>
              <a:rPr lang="ja-JP" altLang="en-US" dirty="0"/>
              <a:t>内部の個人対個人間で機能することは</a:t>
            </a:r>
            <a:r>
              <a:rPr lang="ja-JP" altLang="en-US" dirty="0" smtClean="0"/>
              <a:t>ない</a:t>
            </a:r>
            <a:endParaRPr lang="en-US" altLang="ja-JP" dirty="0" smtClean="0"/>
          </a:p>
          <a:p>
            <a:pPr>
              <a:lnSpc>
                <a:spcPct val="80000"/>
              </a:lnSpc>
            </a:pPr>
            <a:r>
              <a:rPr lang="ja-JP" altLang="en-US" dirty="0" smtClean="0"/>
              <a:t>現在でも家族内</a:t>
            </a:r>
            <a:r>
              <a:rPr lang="ja-JP" altLang="en-US" dirty="0"/>
              <a:t>では市場は機能しない。</a:t>
            </a:r>
          </a:p>
          <a:p>
            <a:pPr>
              <a:lnSpc>
                <a:spcPct val="80000"/>
              </a:lnSpc>
            </a:pPr>
            <a:r>
              <a:rPr lang="ja-JP" altLang="en-US" dirty="0"/>
              <a:t>近代</a:t>
            </a:r>
            <a:r>
              <a:rPr lang="ja-JP" altLang="en-US" dirty="0" smtClean="0"/>
              <a:t>国家</a:t>
            </a:r>
            <a:r>
              <a:rPr lang="ja-JP" altLang="en-US" dirty="0"/>
              <a:t>　　ウェストファリア条約</a:t>
            </a:r>
            <a:r>
              <a:rPr lang="en-US" altLang="ja-JP" dirty="0"/>
              <a:t>(</a:t>
            </a:r>
            <a:r>
              <a:rPr lang="ja-JP" altLang="en-US" dirty="0"/>
              <a:t>１６４８年</a:t>
            </a:r>
            <a:r>
              <a:rPr lang="en-US" altLang="ja-JP" dirty="0"/>
              <a:t>)</a:t>
            </a:r>
            <a:r>
              <a:rPr lang="ja-JP" altLang="en-US" dirty="0"/>
              <a:t>　</a:t>
            </a:r>
          </a:p>
          <a:p>
            <a:pPr>
              <a:lnSpc>
                <a:spcPct val="80000"/>
              </a:lnSpc>
              <a:buFontTx/>
              <a:buNone/>
            </a:pPr>
            <a:r>
              <a:rPr lang="ja-JP" altLang="en-US" dirty="0"/>
              <a:t>　　</a:t>
            </a:r>
            <a:r>
              <a:rPr lang="ja-JP" altLang="en-US" dirty="0" smtClean="0"/>
              <a:t>防衛</a:t>
            </a:r>
            <a:r>
              <a:rPr lang="ja-JP" altLang="en-US" dirty="0"/>
              <a:t>のための軍需力</a:t>
            </a:r>
            <a:r>
              <a:rPr lang="ja-JP" altLang="en-US" dirty="0" smtClean="0"/>
              <a:t>行使</a:t>
            </a:r>
            <a:endParaRPr lang="en-US" altLang="ja-JP" dirty="0" smtClean="0"/>
          </a:p>
          <a:p>
            <a:pPr>
              <a:lnSpc>
                <a:spcPct val="80000"/>
              </a:lnSpc>
              <a:buFontTx/>
              <a:buNone/>
            </a:pPr>
            <a:r>
              <a:rPr lang="ja-JP" altLang="en-US" dirty="0" smtClean="0"/>
              <a:t>韓国</a:t>
            </a:r>
            <a:r>
              <a:rPr lang="ja-JP" altLang="en-US" dirty="0"/>
              <a:t>は有史以来４０００年余、異民族進入９３１回</a:t>
            </a:r>
          </a:p>
          <a:p>
            <a:pPr>
              <a:lnSpc>
                <a:spcPct val="80000"/>
              </a:lnSpc>
              <a:buFontTx/>
              <a:buNone/>
            </a:pPr>
            <a:r>
              <a:rPr lang="ja-JP" altLang="en-US" dirty="0"/>
              <a:t>　　　　　　　　　　（大陸から４３８，海から４９３回</a:t>
            </a:r>
            <a:r>
              <a:rPr lang="ja-JP" altLang="en-US" dirty="0" smtClean="0"/>
              <a:t>）</a:t>
            </a:r>
            <a:r>
              <a:rPr lang="ja-JP" altLang="en-US" dirty="0"/>
              <a:t>　</a:t>
            </a:r>
            <a:endParaRPr lang="ja-JP" altLang="en-US" b="1" dirty="0"/>
          </a:p>
          <a:p>
            <a:pPr>
              <a:lnSpc>
                <a:spcPct val="80000"/>
              </a:lnSpc>
            </a:pPr>
            <a:endParaRPr lang="en-US" altLang="ja-JP"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ln>
            <a:solidFill>
              <a:schemeClr val="tx1"/>
            </a:solidFill>
          </a:ln>
        </p:spPr>
        <p:txBody>
          <a:bodyPr/>
          <a:lstStyle/>
          <a:p>
            <a:r>
              <a:rPr lang="ja-JP" altLang="en-US"/>
              <a:t>国民国家（ネーションステート）　　</a:t>
            </a:r>
          </a:p>
        </p:txBody>
      </p:sp>
      <p:sp>
        <p:nvSpPr>
          <p:cNvPr id="8195" name="Rectangle 3"/>
          <p:cNvSpPr>
            <a:spLocks noGrp="1" noChangeArrowheads="1"/>
          </p:cNvSpPr>
          <p:nvPr>
            <p:ph type="body" idx="1"/>
          </p:nvPr>
        </p:nvSpPr>
        <p:spPr/>
        <p:txBody>
          <a:bodyPr/>
          <a:lstStyle/>
          <a:p>
            <a:pPr>
              <a:lnSpc>
                <a:spcPct val="80000"/>
              </a:lnSpc>
            </a:pPr>
            <a:r>
              <a:rPr lang="ja-JP" altLang="en-US" sz="2800"/>
              <a:t>民族国家は現在</a:t>
            </a:r>
            <a:r>
              <a:rPr lang="ja-JP" altLang="en-US" sz="2800" i="1"/>
              <a:t>２００</a:t>
            </a:r>
            <a:r>
              <a:rPr lang="ja-JP" altLang="en-US" sz="2800"/>
              <a:t>存在、しかし民族（日本人の造語）は</a:t>
            </a:r>
            <a:r>
              <a:rPr lang="ja-JP" altLang="en-US" sz="2800" i="1"/>
              <a:t>３０００</a:t>
            </a:r>
            <a:r>
              <a:rPr lang="ja-JP" altLang="en-US" sz="2800"/>
              <a:t>近くある</a:t>
            </a:r>
          </a:p>
          <a:p>
            <a:pPr>
              <a:lnSpc>
                <a:spcPct val="80000"/>
              </a:lnSpc>
            </a:pPr>
            <a:r>
              <a:rPr lang="ja-JP" altLang="en-US" sz="2800"/>
              <a:t>ルクセンブルグ　神奈川県の面積、人口４０万人（うち外国人１２万人）</a:t>
            </a:r>
          </a:p>
          <a:p>
            <a:pPr>
              <a:lnSpc>
                <a:spcPct val="80000"/>
              </a:lnSpc>
            </a:pPr>
            <a:r>
              <a:rPr lang="ja-JP" altLang="en-US" sz="2800"/>
              <a:t>スペインとポルトガル　　この程度の言語の差は中国だと一つの国、江戸期の東西日本程度の差</a:t>
            </a:r>
          </a:p>
          <a:p>
            <a:pPr>
              <a:lnSpc>
                <a:spcPct val="80000"/>
              </a:lnSpc>
            </a:pPr>
            <a:r>
              <a:rPr lang="ja-JP" altLang="en-US" sz="2800"/>
              <a:t>逆に国家成立のあと文化的差異が成立していった。</a:t>
            </a:r>
          </a:p>
          <a:p>
            <a:pPr>
              <a:lnSpc>
                <a:spcPct val="80000"/>
              </a:lnSpc>
            </a:pPr>
            <a:r>
              <a:rPr lang="ja-JP" altLang="en-US" sz="2800"/>
              <a:t>ポルトガルは欧州でも珍しい同一言語国家、ｽﾍﾟｲﾝは複数民族国家</a:t>
            </a:r>
          </a:p>
          <a:p>
            <a:pPr>
              <a:lnSpc>
                <a:spcPct val="80000"/>
              </a:lnSpc>
            </a:pPr>
            <a:r>
              <a:rPr lang="ja-JP" altLang="en-US" sz="2800"/>
              <a:t>母国語という表現は日本語のみ、残りはマザータング</a:t>
            </a:r>
          </a:p>
          <a:p>
            <a:pPr>
              <a:lnSpc>
                <a:spcPct val="80000"/>
              </a:lnSpc>
            </a:pPr>
            <a:endParaRPr lang="en-US" altLang="ja-JP" sz="280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ln>
            <a:solidFill>
              <a:schemeClr val="tx1"/>
            </a:solidFill>
          </a:ln>
        </p:spPr>
        <p:txBody>
          <a:bodyPr/>
          <a:lstStyle/>
          <a:p>
            <a:r>
              <a:rPr lang="ja-JP" altLang="en-US"/>
              <a:t>　国籍</a:t>
            </a:r>
          </a:p>
        </p:txBody>
      </p:sp>
      <p:sp>
        <p:nvSpPr>
          <p:cNvPr id="9219" name="Rectangle 3"/>
          <p:cNvSpPr>
            <a:spLocks noGrp="1" noChangeArrowheads="1"/>
          </p:cNvSpPr>
          <p:nvPr>
            <p:ph type="body" idx="1"/>
          </p:nvPr>
        </p:nvSpPr>
        <p:spPr>
          <a:xfrm>
            <a:off x="457200" y="1600200"/>
            <a:ext cx="8435975" cy="5068888"/>
          </a:xfrm>
        </p:spPr>
        <p:txBody>
          <a:bodyPr/>
          <a:lstStyle/>
          <a:p>
            <a:pPr>
              <a:lnSpc>
                <a:spcPct val="80000"/>
              </a:lnSpc>
            </a:pPr>
            <a:r>
              <a:rPr lang="ja-JP" altLang="en-US" sz="2800" dirty="0"/>
              <a:t>独国籍　　　</a:t>
            </a:r>
            <a:r>
              <a:rPr lang="en-US" altLang="ja-JP" sz="2800" dirty="0"/>
              <a:t>2001.1.1</a:t>
            </a:r>
            <a:r>
              <a:rPr lang="ja-JP" altLang="en-US" sz="2800" dirty="0"/>
              <a:t>　出生地主義に変更</a:t>
            </a:r>
          </a:p>
          <a:p>
            <a:pPr>
              <a:lnSpc>
                <a:spcPct val="80000"/>
              </a:lnSpc>
            </a:pPr>
            <a:r>
              <a:rPr lang="ja-JP" altLang="en-US" sz="2800" dirty="0"/>
              <a:t>仏国籍　　　フランス革命への同意</a:t>
            </a:r>
            <a:r>
              <a:rPr lang="en-US" altLang="ja-JP" sz="2800" dirty="0"/>
              <a:t>…</a:t>
            </a:r>
            <a:r>
              <a:rPr lang="ja-JP" altLang="en-US" sz="2800" dirty="0"/>
              <a:t>個人的、意思的契機</a:t>
            </a:r>
          </a:p>
          <a:p>
            <a:pPr>
              <a:lnSpc>
                <a:spcPct val="80000"/>
              </a:lnSpc>
            </a:pPr>
            <a:r>
              <a:rPr lang="ja-JP" altLang="en-US" sz="2800" dirty="0"/>
              <a:t>米国籍　　　出生地主義</a:t>
            </a:r>
            <a:r>
              <a:rPr lang="en-US" altLang="ja-JP" sz="2800" dirty="0"/>
              <a:t>…</a:t>
            </a:r>
            <a:r>
              <a:rPr lang="ja-JP" altLang="en-US" sz="2800" dirty="0"/>
              <a:t>　地域共同体の成員</a:t>
            </a:r>
          </a:p>
          <a:p>
            <a:pPr>
              <a:lnSpc>
                <a:spcPct val="80000"/>
              </a:lnSpc>
            </a:pPr>
            <a:r>
              <a:rPr lang="ja-JP" altLang="en-US" sz="2800" dirty="0"/>
              <a:t>日本国籍　　血統主義「日本人」が原初的に存在、それが脈々と集団的に持続してきたという概念</a:t>
            </a:r>
          </a:p>
          <a:p>
            <a:pPr>
              <a:lnSpc>
                <a:spcPct val="80000"/>
              </a:lnSpc>
            </a:pPr>
            <a:r>
              <a:rPr lang="en-US" altLang="ja-JP" sz="2800" dirty="0" smtClean="0"/>
              <a:t>Japanese</a:t>
            </a:r>
            <a:r>
              <a:rPr lang="ja-JP" altLang="en-US" sz="2800" dirty="0"/>
              <a:t>（日本人）＝日本国民（</a:t>
            </a:r>
            <a:r>
              <a:rPr lang="en-US" altLang="ja-JP" sz="2800" dirty="0"/>
              <a:t>Japanese</a:t>
            </a:r>
            <a:r>
              <a:rPr lang="ja-JP" altLang="en-US" sz="2800" dirty="0"/>
              <a:t>　</a:t>
            </a:r>
            <a:r>
              <a:rPr lang="en-US" altLang="ja-JP" sz="2800" dirty="0"/>
              <a:t>nationals</a:t>
            </a:r>
            <a:r>
              <a:rPr lang="ja-JP" altLang="en-US" sz="2800" dirty="0"/>
              <a:t>）</a:t>
            </a:r>
          </a:p>
          <a:p>
            <a:pPr>
              <a:lnSpc>
                <a:spcPct val="80000"/>
              </a:lnSpc>
            </a:pPr>
            <a:r>
              <a:rPr lang="ja-JP" altLang="en-US" sz="2800" dirty="0"/>
              <a:t>　</a:t>
            </a:r>
            <a:r>
              <a:rPr lang="ja-JP" altLang="en-US" sz="2800" dirty="0" smtClean="0"/>
              <a:t>新宿区</a:t>
            </a:r>
            <a:r>
              <a:rPr lang="ja-JP" altLang="en-US" sz="2800" dirty="0"/>
              <a:t>では子供５人に１人が父または母が外国人</a:t>
            </a:r>
          </a:p>
          <a:p>
            <a:pPr>
              <a:lnSpc>
                <a:spcPct val="80000"/>
              </a:lnSpc>
            </a:pPr>
            <a:r>
              <a:rPr lang="ja-JP" altLang="en-US" sz="2800" dirty="0"/>
              <a:t>国旗・国歌は法定、　　国鳥、国蝶、国花等はそれぞれ学会で位置づけ　　</a:t>
            </a:r>
          </a:p>
          <a:p>
            <a:pPr>
              <a:lnSpc>
                <a:spcPct val="80000"/>
              </a:lnSpc>
            </a:pPr>
            <a:endParaRPr lang="en-US" altLang="ja-JP" sz="2800"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6">
              <a:lumMod val="20000"/>
              <a:lumOff val="80000"/>
            </a:schemeClr>
          </a:solidFill>
          <a:ln w="28575">
            <a:solidFill>
              <a:schemeClr val="tx1">
                <a:lumMod val="95000"/>
                <a:lumOff val="5000"/>
              </a:schemeClr>
            </a:solidFill>
            <a:prstDash val="dash"/>
          </a:ln>
        </p:spPr>
        <p:txBody>
          <a:bodyPr/>
          <a:lstStyle/>
          <a:p>
            <a:r>
              <a:rPr lang="ja-JP" altLang="en-US" dirty="0" smtClean="0"/>
              <a:t>戦争、選挙、国民</a:t>
            </a:r>
            <a:endParaRPr kumimoji="1" lang="ja-JP" altLang="en-US" dirty="0"/>
          </a:p>
        </p:txBody>
      </p:sp>
      <p:sp>
        <p:nvSpPr>
          <p:cNvPr id="3" name="コンテンツ プレースホルダ 2"/>
          <p:cNvSpPr>
            <a:spLocks noGrp="1"/>
          </p:cNvSpPr>
          <p:nvPr>
            <p:ph idx="1"/>
          </p:nvPr>
        </p:nvSpPr>
        <p:spPr>
          <a:xfrm>
            <a:off x="457200" y="1600200"/>
            <a:ext cx="8229600" cy="5257800"/>
          </a:xfrm>
        </p:spPr>
        <p:txBody>
          <a:bodyPr>
            <a:normAutofit fontScale="85000" lnSpcReduction="20000"/>
          </a:bodyPr>
          <a:lstStyle/>
          <a:p>
            <a:r>
              <a:rPr lang="en-US" altLang="ja-JP" sz="3800" dirty="0" smtClean="0"/>
              <a:t>1890</a:t>
            </a:r>
            <a:r>
              <a:rPr lang="ja-JP" altLang="ja-JP" sz="3800" dirty="0" smtClean="0"/>
              <a:t>年第一回衆院選挙。選挙権は全人口の</a:t>
            </a:r>
            <a:r>
              <a:rPr lang="en-US" altLang="ja-JP" sz="3800" dirty="0" smtClean="0"/>
              <a:t>1</a:t>
            </a:r>
            <a:r>
              <a:rPr lang="ja-JP" altLang="ja-JP" sz="3800" dirty="0" smtClean="0"/>
              <a:t>％</a:t>
            </a:r>
            <a:endParaRPr lang="en-US" altLang="ja-JP" sz="3800" dirty="0" smtClean="0"/>
          </a:p>
          <a:p>
            <a:r>
              <a:rPr lang="ja-JP" altLang="en-US" sz="3800" dirty="0" smtClean="0"/>
              <a:t>日露戦争後</a:t>
            </a:r>
            <a:r>
              <a:rPr lang="ja-JP" altLang="ja-JP" sz="3800" dirty="0" smtClean="0"/>
              <a:t>賠償金</a:t>
            </a:r>
            <a:r>
              <a:rPr lang="ja-JP" altLang="en-US" sz="3800" dirty="0" smtClean="0"/>
              <a:t>も取れず増税（日清戦争では巨額の賠償金獲得）、</a:t>
            </a:r>
            <a:r>
              <a:rPr lang="ja-JP" altLang="ja-JP" sz="3800" dirty="0" smtClean="0"/>
              <a:t>選挙権</a:t>
            </a:r>
            <a:r>
              <a:rPr lang="ja-JP" altLang="en-US" sz="3800" dirty="0" smtClean="0"/>
              <a:t>なき者の</a:t>
            </a:r>
            <a:r>
              <a:rPr lang="ja-JP" altLang="ja-JP" sz="3800" dirty="0" smtClean="0"/>
              <a:t>不満が爆発</a:t>
            </a:r>
            <a:endParaRPr lang="en-US" altLang="ja-JP" sz="3800" dirty="0" smtClean="0"/>
          </a:p>
          <a:p>
            <a:r>
              <a:rPr lang="ja-JP" altLang="ja-JP" sz="3800" b="1" dirty="0" smtClean="0"/>
              <a:t>普通選挙</a:t>
            </a:r>
            <a:r>
              <a:rPr lang="ja-JP" altLang="en-US" sz="3800" b="1" dirty="0" smtClean="0"/>
              <a:t>により</a:t>
            </a:r>
            <a:r>
              <a:rPr lang="ja-JP" altLang="ja-JP" sz="3800" b="1" dirty="0" smtClean="0"/>
              <a:t>「国民」</a:t>
            </a:r>
            <a:r>
              <a:rPr lang="ja-JP" altLang="en-US" sz="3800" b="1" dirty="0" smtClean="0"/>
              <a:t>が</a:t>
            </a:r>
            <a:r>
              <a:rPr lang="ja-JP" altLang="ja-JP" sz="3800" b="1" dirty="0" smtClean="0"/>
              <a:t>制度的につく</a:t>
            </a:r>
            <a:r>
              <a:rPr lang="ja-JP" altLang="en-US" sz="3800" b="1" dirty="0" smtClean="0"/>
              <a:t>られた</a:t>
            </a:r>
            <a:r>
              <a:rPr lang="ja-JP" altLang="ja-JP" sz="3800" dirty="0" smtClean="0"/>
              <a:t>。普選の枠のなかに人びとを囲い込んだ</a:t>
            </a:r>
            <a:endParaRPr lang="en-US" altLang="ja-JP" sz="3800" dirty="0" smtClean="0"/>
          </a:p>
          <a:p>
            <a:r>
              <a:rPr lang="ja-JP" altLang="ja-JP" sz="3800" dirty="0" smtClean="0"/>
              <a:t>植民地には大日本帝国憲法が適用されず、植民地</a:t>
            </a:r>
            <a:r>
              <a:rPr lang="ja-JP" altLang="en-US" sz="3800" dirty="0" smtClean="0"/>
              <a:t>では日本人を含め選挙権なし</a:t>
            </a:r>
            <a:endParaRPr lang="en-US" altLang="ja-JP" sz="3800" dirty="0" smtClean="0"/>
          </a:p>
          <a:p>
            <a:r>
              <a:rPr lang="ja-JP" altLang="ja-JP" sz="3800" dirty="0" smtClean="0"/>
              <a:t>日本本土にいる植民地の人びとに</a:t>
            </a:r>
            <a:r>
              <a:rPr lang="ja-JP" altLang="en-US" sz="3800" dirty="0" smtClean="0"/>
              <a:t>も</a:t>
            </a:r>
            <a:r>
              <a:rPr lang="ja-JP" altLang="ja-JP" sz="3800" dirty="0" smtClean="0"/>
              <a:t>選挙権</a:t>
            </a:r>
            <a:r>
              <a:rPr lang="ja-JP" altLang="en-US" sz="3800" dirty="0" smtClean="0"/>
              <a:t>あり</a:t>
            </a:r>
            <a:r>
              <a:rPr lang="ja-JP" altLang="ja-JP" sz="3800" dirty="0" smtClean="0"/>
              <a:t>、朝鮮人代議士も誕生</a:t>
            </a:r>
          </a:p>
          <a:p>
            <a:endParaRPr kumimoji="1" lang="ja-JP" alt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6">
              <a:lumMod val="20000"/>
              <a:lumOff val="80000"/>
            </a:schemeClr>
          </a:solidFill>
          <a:ln w="28575">
            <a:solidFill>
              <a:schemeClr val="tx1"/>
            </a:solidFill>
            <a:prstDash val="dash"/>
          </a:ln>
        </p:spPr>
        <p:txBody>
          <a:bodyPr/>
          <a:lstStyle/>
          <a:p>
            <a:r>
              <a:rPr kumimoji="1" lang="ja-JP" altLang="en-US" dirty="0" smtClean="0"/>
              <a:t>国土（領土）</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百年戦争を経験した独仏間では、現在領土問題はない・・・・国民が関心を示さない</a:t>
            </a:r>
            <a:endParaRPr kumimoji="1" lang="en-US" altLang="ja-JP" dirty="0" smtClean="0"/>
          </a:p>
          <a:p>
            <a:r>
              <a:rPr lang="ja-JP" altLang="en-US" dirty="0" smtClean="0"/>
              <a:t>日中、日韓で、尖閣諸島や竹島問題で騒いでいる状態を、独仏はまだそんなことで騒いでいるのかと見ている</a:t>
            </a:r>
            <a:endParaRPr lang="en-US" altLang="ja-JP" dirty="0" smtClean="0"/>
          </a:p>
          <a:p>
            <a:r>
              <a:rPr kumimoji="1" lang="ja-JP" altLang="en-US" dirty="0" smtClean="0"/>
              <a:t>国土政策も、領土政策であれば成立するが、今日では国土政策が成立する基盤が薄れてきている⇔</a:t>
            </a:r>
            <a:r>
              <a:rPr kumimoji="1" lang="ja-JP" altLang="en-US" dirty="0" smtClean="0">
                <a:solidFill>
                  <a:srgbClr val="FF0000"/>
                </a:solidFill>
              </a:rPr>
              <a:t>与那国に陸上自衛隊駐屯構想</a:t>
            </a:r>
            <a:endParaRPr kumimoji="1" lang="ja-JP" altLang="en-US" dirty="0">
              <a:solidFill>
                <a:srgbClr val="FF00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chemeClr val="accent6">
              <a:lumMod val="20000"/>
              <a:lumOff val="80000"/>
            </a:schemeClr>
          </a:solidFill>
          <a:ln w="28575">
            <a:solidFill>
              <a:schemeClr val="tx1">
                <a:lumMod val="95000"/>
                <a:lumOff val="5000"/>
              </a:schemeClr>
            </a:solidFill>
            <a:prstDash val="dash"/>
          </a:ln>
        </p:spPr>
        <p:txBody>
          <a:bodyPr/>
          <a:lstStyle/>
          <a:p>
            <a:r>
              <a:rPr lang="ja-JP" altLang="en-US" dirty="0"/>
              <a:t>宗教</a:t>
            </a:r>
          </a:p>
        </p:txBody>
      </p:sp>
      <p:sp>
        <p:nvSpPr>
          <p:cNvPr id="10243" name="Rectangle 3"/>
          <p:cNvSpPr>
            <a:spLocks noGrp="1" noChangeArrowheads="1"/>
          </p:cNvSpPr>
          <p:nvPr>
            <p:ph type="body" idx="1"/>
          </p:nvPr>
        </p:nvSpPr>
        <p:spPr>
          <a:xfrm>
            <a:off x="179512" y="1600200"/>
            <a:ext cx="8712968" cy="4925144"/>
          </a:xfrm>
        </p:spPr>
        <p:txBody>
          <a:bodyPr>
            <a:noAutofit/>
          </a:bodyPr>
          <a:lstStyle/>
          <a:p>
            <a:pPr>
              <a:lnSpc>
                <a:spcPct val="90000"/>
              </a:lnSpc>
            </a:pPr>
            <a:r>
              <a:rPr lang="ja-JP" altLang="en-US" dirty="0"/>
              <a:t>宗教　五人に一人は教義がシンプルなイスラム教徒</a:t>
            </a:r>
          </a:p>
          <a:p>
            <a:pPr>
              <a:lnSpc>
                <a:spcPct val="90000"/>
              </a:lnSpc>
            </a:pPr>
            <a:r>
              <a:rPr lang="en-US" altLang="ja-JP" dirty="0"/>
              <a:t>1958</a:t>
            </a:r>
            <a:r>
              <a:rPr lang="ja-JP" altLang="en-US" dirty="0"/>
              <a:t>仏憲法は</a:t>
            </a:r>
            <a:r>
              <a:rPr lang="en-US" altLang="ja-JP" dirty="0"/>
              <a:t>1789</a:t>
            </a:r>
            <a:r>
              <a:rPr lang="ja-JP" altLang="en-US" dirty="0"/>
              <a:t>年人権宣言を憲法ブロックとして認知。同宣言前文は「最高存在」に言及</a:t>
            </a:r>
          </a:p>
          <a:p>
            <a:pPr>
              <a:lnSpc>
                <a:spcPct val="90000"/>
              </a:lnSpc>
            </a:pPr>
            <a:r>
              <a:rPr lang="ja-JP" altLang="en-US" dirty="0"/>
              <a:t>明治以前は　</a:t>
            </a:r>
            <a:endParaRPr lang="en-US" altLang="ja-JP" dirty="0" smtClean="0"/>
          </a:p>
          <a:p>
            <a:pPr>
              <a:lnSpc>
                <a:spcPct val="90000"/>
              </a:lnSpc>
              <a:buNone/>
            </a:pPr>
            <a:r>
              <a:rPr lang="ja-JP" altLang="en-US" dirty="0" smtClean="0"/>
              <a:t>　　　神道</a:t>
            </a:r>
            <a:r>
              <a:rPr lang="ja-JP" altLang="en-US" dirty="0"/>
              <a:t>：神　仏教：仏、大日　キリスト教：デウス</a:t>
            </a:r>
          </a:p>
          <a:p>
            <a:pPr>
              <a:lnSpc>
                <a:spcPct val="90000"/>
              </a:lnSpc>
            </a:pPr>
            <a:r>
              <a:rPr lang="ja-JP" altLang="en-US" dirty="0"/>
              <a:t>プロテスタントはゴッドを神、カソリックはゴッドを天主、ザビエルははじめ大日、後でデウス</a:t>
            </a:r>
          </a:p>
          <a:p>
            <a:pPr>
              <a:lnSpc>
                <a:spcPct val="90000"/>
              </a:lnSpc>
            </a:pPr>
            <a:r>
              <a:rPr lang="ja-JP" altLang="en-US" dirty="0"/>
              <a:t>もともと感動や驚きを与える自然や人物はすべて「カミ」</a:t>
            </a:r>
          </a:p>
          <a:p>
            <a:pPr>
              <a:lnSpc>
                <a:spcPct val="90000"/>
              </a:lnSpc>
            </a:pPr>
            <a:endParaRPr lang="en-US" altLang="ja-JP"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115888"/>
            <a:ext cx="8229600" cy="1143000"/>
          </a:xfrm>
          <a:solidFill>
            <a:schemeClr val="accent6">
              <a:lumMod val="20000"/>
              <a:lumOff val="80000"/>
            </a:schemeClr>
          </a:solidFill>
          <a:ln>
            <a:solidFill>
              <a:schemeClr val="tx1"/>
            </a:solidFill>
            <a:prstDash val="dash"/>
          </a:ln>
        </p:spPr>
        <p:txBody>
          <a:bodyPr/>
          <a:lstStyle/>
          <a:p>
            <a:r>
              <a:rPr lang="ja-JP" altLang="en-US" b="1" dirty="0"/>
              <a:t>日本語</a:t>
            </a:r>
            <a:r>
              <a:rPr lang="ja-JP" altLang="en-US" dirty="0"/>
              <a:t>　</a:t>
            </a:r>
          </a:p>
        </p:txBody>
      </p:sp>
      <p:sp>
        <p:nvSpPr>
          <p:cNvPr id="12291" name="Rectangle 3"/>
          <p:cNvSpPr>
            <a:spLocks noGrp="1" noChangeArrowheads="1"/>
          </p:cNvSpPr>
          <p:nvPr>
            <p:ph type="body" idx="1"/>
          </p:nvPr>
        </p:nvSpPr>
        <p:spPr>
          <a:xfrm>
            <a:off x="457200" y="1341438"/>
            <a:ext cx="8229600" cy="5645150"/>
          </a:xfrm>
        </p:spPr>
        <p:txBody>
          <a:bodyPr/>
          <a:lstStyle/>
          <a:p>
            <a:r>
              <a:rPr lang="ja-JP" altLang="en-US" sz="2800" dirty="0"/>
              <a:t>現代日本語の源流となった「縄文語」は五千年ほど前に誕生した混成語。</a:t>
            </a:r>
          </a:p>
          <a:p>
            <a:r>
              <a:rPr lang="ja-JP" altLang="en-US" sz="2800" dirty="0"/>
              <a:t>比較研究の結果、現在、日本列島を挟んで北と南に大きく広がるツングース諸語（語順、接尾語）とオーストロネシア諸語（語彙や接頭語）が日本語を生み出した最有力候補だという。</a:t>
            </a:r>
          </a:p>
          <a:p>
            <a:r>
              <a:rPr lang="ja-JP" altLang="en-US" sz="2800" dirty="0"/>
              <a:t>これらの言葉が縄文時代中期以降日本列島で互いに接触、混合することによって日本語の母体が形成したことがわかってきた。</a:t>
            </a:r>
          </a:p>
          <a:p>
            <a:r>
              <a:rPr lang="ja-JP" altLang="en-US" sz="2800" dirty="0"/>
              <a:t>渡来人は中国の文化を伝えたが、言語的には現地に同化した。そのころ日本列島では既に強力な政治体制が敷かれていたからである。</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457200" y="549275"/>
            <a:ext cx="8229600" cy="5576888"/>
          </a:xfrm>
        </p:spPr>
        <p:txBody>
          <a:bodyPr/>
          <a:lstStyle/>
          <a:p>
            <a:r>
              <a:rPr lang="ja-JP" altLang="en-US" sz="2800" dirty="0"/>
              <a:t>無文字孤島語・前日本語と半島語・朝鮮語の発音は似ていたはず。</a:t>
            </a:r>
          </a:p>
          <a:p>
            <a:r>
              <a:rPr lang="ja-JP" altLang="en-US" sz="2800" dirty="0"/>
              <a:t>万葉集の８母音表記は言語学者「橋本進吉」が発見。現在でも方言にひらがなカタカナ成立以前の多母音多子音時代の日本語の名残あり。</a:t>
            </a:r>
          </a:p>
          <a:p>
            <a:r>
              <a:rPr lang="ja-JP" altLang="en-US" sz="2800" dirty="0"/>
              <a:t>ひらがなカタカナ成立とともに日本語は</a:t>
            </a:r>
            <a:r>
              <a:rPr lang="ja-JP" altLang="en-US" sz="2800" dirty="0">
                <a:solidFill>
                  <a:srgbClr val="FF0000"/>
                </a:solidFill>
              </a:rPr>
              <a:t>音節発音化</a:t>
            </a:r>
            <a:r>
              <a:rPr lang="ja-JP" altLang="en-US" sz="2800" dirty="0"/>
              <a:t>を遂げ、朝鮮語、中国語とは異なった発音構造の言語となった。猫の鳴き声（同じ音）でも表記法により異なった音となる（にゃん、</a:t>
            </a:r>
            <a:r>
              <a:rPr lang="en-US" altLang="ja-JP" sz="2800" dirty="0" err="1"/>
              <a:t>myuu</a:t>
            </a:r>
            <a:r>
              <a:rPr lang="ja-JP" altLang="en-US" sz="2800" dirty="0"/>
              <a:t>）</a:t>
            </a:r>
          </a:p>
          <a:p>
            <a:pPr>
              <a:buFontTx/>
              <a:buNone/>
            </a:pPr>
            <a:r>
              <a:rPr lang="ja-JP" altLang="en-US" sz="2800" dirty="0"/>
              <a:t>　　　　　　　　　　　　　　　　　　　→幼児の脳の研究</a:t>
            </a:r>
          </a:p>
          <a:p>
            <a:r>
              <a:rPr lang="ja-JP" altLang="en-US" sz="2800" dirty="0"/>
              <a:t>日本のように同じ国民が同じ言葉を話しするのは世界的には少数</a:t>
            </a:r>
          </a:p>
          <a:p>
            <a:endParaRPr lang="en-US" altLang="ja-JP" sz="28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116632"/>
            <a:ext cx="8229600" cy="1143000"/>
          </a:xfrm>
          <a:solidFill>
            <a:schemeClr val="accent6">
              <a:lumMod val="20000"/>
              <a:lumOff val="80000"/>
            </a:schemeClr>
          </a:solidFill>
          <a:ln>
            <a:solidFill>
              <a:schemeClr val="tx1"/>
            </a:solidFill>
            <a:prstDash val="dash"/>
          </a:ln>
        </p:spPr>
        <p:txBody>
          <a:bodyPr/>
          <a:lstStyle/>
          <a:p>
            <a:r>
              <a:rPr lang="ja-JP" altLang="en-US"/>
              <a:t>言葉と文字</a:t>
            </a:r>
          </a:p>
        </p:txBody>
      </p:sp>
      <p:sp>
        <p:nvSpPr>
          <p:cNvPr id="14339" name="Rectangle 3"/>
          <p:cNvSpPr>
            <a:spLocks noGrp="1" noChangeArrowheads="1"/>
          </p:cNvSpPr>
          <p:nvPr>
            <p:ph type="body" idx="1"/>
          </p:nvPr>
        </p:nvSpPr>
        <p:spPr>
          <a:xfrm>
            <a:off x="457200" y="1340768"/>
            <a:ext cx="8229600" cy="5257800"/>
          </a:xfrm>
        </p:spPr>
        <p:txBody>
          <a:bodyPr>
            <a:noAutofit/>
          </a:bodyPr>
          <a:lstStyle/>
          <a:p>
            <a:pPr>
              <a:lnSpc>
                <a:spcPct val="90000"/>
              </a:lnSpc>
            </a:pPr>
            <a:r>
              <a:rPr lang="ja-JP" altLang="en-US" dirty="0"/>
              <a:t>無文字社会　　　　メソポタミア　</a:t>
            </a:r>
            <a:r>
              <a:rPr lang="en-US" altLang="ja-JP" dirty="0"/>
              <a:t>BC</a:t>
            </a:r>
            <a:r>
              <a:rPr lang="ja-JP" altLang="en-US" dirty="0"/>
              <a:t>３３００年前　</a:t>
            </a:r>
          </a:p>
          <a:p>
            <a:pPr>
              <a:lnSpc>
                <a:spcPct val="90000"/>
              </a:lnSpc>
            </a:pPr>
            <a:r>
              <a:rPr lang="ja-JP" altLang="en-US" dirty="0"/>
              <a:t>老人が</a:t>
            </a:r>
            <a:r>
              <a:rPr lang="ja-JP" altLang="en-US" dirty="0" smtClean="0"/>
              <a:t>語り部</a:t>
            </a:r>
            <a:r>
              <a:rPr lang="ja-JP" altLang="en-US" dirty="0"/>
              <a:t>　許慎　</a:t>
            </a:r>
            <a:r>
              <a:rPr lang="en-US" altLang="ja-JP" dirty="0"/>
              <a:t>AD</a:t>
            </a:r>
            <a:r>
              <a:rPr lang="ja-JP" altLang="en-US" dirty="0"/>
              <a:t>１１０年　説文解字　</a:t>
            </a:r>
          </a:p>
          <a:p>
            <a:pPr>
              <a:lnSpc>
                <a:spcPct val="90000"/>
              </a:lnSpc>
            </a:pPr>
            <a:r>
              <a:rPr lang="ja-JP" altLang="en-US" dirty="0"/>
              <a:t> 「文字と言葉」白川</a:t>
            </a:r>
            <a:r>
              <a:rPr lang="ja-JP" altLang="en-US" dirty="0" smtClean="0"/>
              <a:t>静漢字</a:t>
            </a:r>
            <a:r>
              <a:rPr lang="ja-JP" altLang="en-US" dirty="0"/>
              <a:t>の成り立ちを</a:t>
            </a:r>
            <a:r>
              <a:rPr lang="ja-JP" altLang="en-US" dirty="0" smtClean="0"/>
              <a:t>解説</a:t>
            </a:r>
            <a:endParaRPr lang="en-US" altLang="ja-JP" dirty="0" smtClean="0"/>
          </a:p>
          <a:p>
            <a:pPr>
              <a:lnSpc>
                <a:spcPct val="90000"/>
              </a:lnSpc>
            </a:pPr>
            <a:r>
              <a:rPr lang="ja-JP" altLang="en-US" dirty="0" smtClean="0"/>
              <a:t>軍事</a:t>
            </a:r>
            <a:r>
              <a:rPr lang="ja-JP" altLang="en-US" dirty="0"/>
              <a:t>、研究機関に限定されていたインターネットが８０年代終盤になって民間に開放されたのは、英語を情報通信社会事実上の標準語としようとする意図がある</a:t>
            </a:r>
            <a:r>
              <a:rPr lang="ja-JP" altLang="en-US" dirty="0" smtClean="0"/>
              <a:t>？日本のマスコミは日本語バリアに守られている</a:t>
            </a:r>
          </a:p>
          <a:p>
            <a:pPr>
              <a:lnSpc>
                <a:spcPct val="90000"/>
              </a:lnSpc>
            </a:pPr>
            <a:r>
              <a:rPr lang="ja-JP" altLang="en-US" dirty="0" smtClean="0"/>
              <a:t>世界</a:t>
            </a:r>
            <a:r>
              <a:rPr lang="ja-JP" altLang="en-US" dirty="0"/>
              <a:t>の言語中国語１１億人、英語第一言語３億７千万人、第二言語２億６千万人、英語に危機感</a:t>
            </a:r>
            <a:r>
              <a:rPr lang="ja-JP" altLang="en-US" dirty="0" smtClean="0"/>
              <a:t>あり</a:t>
            </a:r>
            <a:endParaRPr lang="en-US" altLang="ja-JP"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2060848"/>
            <a:ext cx="9144000" cy="1470025"/>
          </a:xfrm>
          <a:solidFill>
            <a:srgbClr val="FFFF00"/>
          </a:solidFill>
          <a:ln>
            <a:solidFill>
              <a:schemeClr val="tx1">
                <a:lumMod val="95000"/>
                <a:lumOff val="5000"/>
              </a:schemeClr>
            </a:solidFill>
          </a:ln>
        </p:spPr>
        <p:txBody>
          <a:bodyPr/>
          <a:lstStyle/>
          <a:p>
            <a:r>
              <a:rPr kumimoji="1" lang="ja-JP" altLang="en-US" dirty="0" smtClean="0"/>
              <a:t>２０５０年の国土のグランドデザイン</a:t>
            </a:r>
            <a:r>
              <a:rPr lang="en-US" altLang="ja-JP" dirty="0" smtClean="0"/>
              <a:t/>
            </a:r>
            <a:br>
              <a:rPr lang="en-US" altLang="ja-JP" dirty="0" smtClean="0"/>
            </a:br>
            <a:r>
              <a:rPr lang="ja-JP" altLang="en-US" dirty="0" smtClean="0"/>
              <a:t>国土交通省</a:t>
            </a:r>
            <a:endParaRPr kumimoji="1" lang="ja-JP" alt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993775"/>
          </a:xfrm>
          <a:solidFill>
            <a:schemeClr val="accent6">
              <a:lumMod val="20000"/>
              <a:lumOff val="80000"/>
            </a:schemeClr>
          </a:solidFill>
          <a:ln w="57150">
            <a:solidFill>
              <a:schemeClr val="tx1">
                <a:lumMod val="95000"/>
                <a:lumOff val="5000"/>
              </a:schemeClr>
            </a:solidFill>
            <a:prstDash val="lgDash"/>
          </a:ln>
        </p:spPr>
        <p:txBody>
          <a:bodyPr/>
          <a:lstStyle/>
          <a:p>
            <a:pPr>
              <a:defRPr/>
            </a:pPr>
            <a:r>
              <a:rPr lang="ja-JP" altLang="en-US" dirty="0" smtClean="0"/>
              <a:t>梵語⇒中国語</a:t>
            </a:r>
            <a:endParaRPr lang="ja-JP" altLang="en-US" dirty="0"/>
          </a:p>
        </p:txBody>
      </p:sp>
      <p:sp>
        <p:nvSpPr>
          <p:cNvPr id="225283" name="コンテンツ プレースホルダー 2"/>
          <p:cNvSpPr>
            <a:spLocks noGrp="1"/>
          </p:cNvSpPr>
          <p:nvPr>
            <p:ph idx="1"/>
          </p:nvPr>
        </p:nvSpPr>
        <p:spPr>
          <a:xfrm>
            <a:off x="457200" y="1412875"/>
            <a:ext cx="8229600" cy="4968875"/>
          </a:xfrm>
        </p:spPr>
        <p:txBody>
          <a:bodyPr/>
          <a:lstStyle/>
          <a:p>
            <a:r>
              <a:rPr lang="ja-JP" altLang="ja-JP" smtClean="0"/>
              <a:t>科挙</a:t>
            </a:r>
            <a:r>
              <a:rPr lang="ja-JP" altLang="en-US" smtClean="0"/>
              <a:t>制度、</a:t>
            </a:r>
            <a:r>
              <a:rPr lang="ja-JP" altLang="ja-JP" smtClean="0"/>
              <a:t>すぐれた文章語を持っていることが高い文化が中国にある証</a:t>
            </a:r>
            <a:endParaRPr lang="en-US" altLang="ja-JP" smtClean="0"/>
          </a:p>
          <a:p>
            <a:r>
              <a:rPr lang="ja-JP" altLang="ja-JP" smtClean="0"/>
              <a:t>仏教が中国に入ってきたとき、仏教の教えは大衆に広めなければということで、</a:t>
            </a:r>
            <a:r>
              <a:rPr lang="ja-JP" altLang="en-US" smtClean="0"/>
              <a:t>サンスクリット経典を</a:t>
            </a:r>
            <a:r>
              <a:rPr lang="ja-JP" altLang="ja-JP" smtClean="0"/>
              <a:t>会話語で翻訳</a:t>
            </a:r>
            <a:endParaRPr lang="en-US" altLang="ja-JP" smtClean="0"/>
          </a:p>
          <a:p>
            <a:r>
              <a:rPr lang="ja-JP" altLang="ja-JP" smtClean="0"/>
              <a:t>文化が発達すれば文語と口語はかい離し、違う言語にな</a:t>
            </a:r>
            <a:r>
              <a:rPr lang="ja-JP" altLang="en-US" smtClean="0"/>
              <a:t>る</a:t>
            </a:r>
            <a:r>
              <a:rPr lang="ja-JP" altLang="ja-JP" smtClean="0"/>
              <a:t>。</a:t>
            </a:r>
            <a:endParaRPr lang="en-US" altLang="ja-JP" smtClean="0"/>
          </a:p>
          <a:p>
            <a:r>
              <a:rPr lang="ja-JP" altLang="ja-JP" smtClean="0"/>
              <a:t>従って今の仏教経典は、漢文ルールでは理解でき</a:t>
            </a:r>
            <a:r>
              <a:rPr lang="ja-JP" altLang="en-US" smtClean="0"/>
              <a:t>ない</a:t>
            </a:r>
            <a:r>
              <a:rPr lang="ja-JP" altLang="ja-JP" smtClean="0"/>
              <a:t>。</a:t>
            </a:r>
          </a:p>
          <a:p>
            <a:endParaRPr lang="ja-JP" altLang="en-US"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タイトル 1"/>
          <p:cNvSpPr>
            <a:spLocks noGrp="1"/>
          </p:cNvSpPr>
          <p:nvPr>
            <p:ph type="title"/>
          </p:nvPr>
        </p:nvSpPr>
        <p:spPr>
          <a:xfrm>
            <a:off x="179388" y="44450"/>
            <a:ext cx="8893175" cy="1152525"/>
          </a:xfrm>
          <a:solidFill>
            <a:schemeClr val="accent6">
              <a:lumMod val="20000"/>
              <a:lumOff val="80000"/>
            </a:schemeClr>
          </a:solidFill>
          <a:ln w="28575">
            <a:solidFill>
              <a:schemeClr val="tx1"/>
            </a:solidFill>
            <a:prstDash val="dash"/>
          </a:ln>
        </p:spPr>
        <p:txBody>
          <a:bodyPr/>
          <a:lstStyle/>
          <a:p>
            <a:r>
              <a:rPr lang="ja-JP" altLang="en-US" smtClean="0"/>
              <a:t>万葉仮名は渡来人の耳</a:t>
            </a:r>
          </a:p>
        </p:txBody>
      </p:sp>
      <p:sp>
        <p:nvSpPr>
          <p:cNvPr id="95235" name="コンテンツ プレースホルダ 2"/>
          <p:cNvSpPr>
            <a:spLocks noGrp="1"/>
          </p:cNvSpPr>
          <p:nvPr>
            <p:ph idx="1"/>
          </p:nvPr>
        </p:nvSpPr>
        <p:spPr>
          <a:xfrm>
            <a:off x="179388" y="1341438"/>
            <a:ext cx="8893175" cy="5327650"/>
          </a:xfrm>
        </p:spPr>
        <p:txBody>
          <a:bodyPr>
            <a:normAutofit lnSpcReduction="10000"/>
          </a:bodyPr>
          <a:lstStyle/>
          <a:p>
            <a:pPr>
              <a:defRPr/>
            </a:pPr>
            <a:r>
              <a:rPr lang="ja-JP" altLang="en-US" sz="4000" dirty="0" smtClean="0"/>
              <a:t>仏教と漢字は渡来人の耳をもって輸入</a:t>
            </a:r>
            <a:endParaRPr lang="en-US" altLang="ja-JP" sz="4000" dirty="0" smtClean="0"/>
          </a:p>
          <a:p>
            <a:pPr>
              <a:defRPr/>
            </a:pPr>
            <a:r>
              <a:rPr lang="ja-JP" altLang="en-US" sz="4000" dirty="0" smtClean="0"/>
              <a:t>万葉集、古事記、日本書紀は渡来人により編集</a:t>
            </a:r>
            <a:endParaRPr lang="en-US" altLang="ja-JP" sz="4000" dirty="0" smtClean="0"/>
          </a:p>
          <a:p>
            <a:pPr marL="0" indent="0">
              <a:buFontTx/>
              <a:buNone/>
              <a:defRPr/>
            </a:pPr>
            <a:r>
              <a:rPr lang="ja-JP" altLang="en-US" sz="4000" dirty="0"/>
              <a:t>　</a:t>
            </a:r>
            <a:r>
              <a:rPr lang="ja-JP" altLang="en-US" sz="4000" dirty="0" smtClean="0"/>
              <a:t>　⇒渡来人の耳により万葉仮名が誕生</a:t>
            </a:r>
            <a:endParaRPr lang="en-US" altLang="ja-JP" sz="4000" dirty="0" smtClean="0"/>
          </a:p>
          <a:p>
            <a:pPr>
              <a:defRPr/>
            </a:pPr>
            <a:r>
              <a:rPr lang="ja-JP" altLang="ja-JP" sz="4000" dirty="0" smtClean="0"/>
              <a:t>日本人は</a:t>
            </a:r>
            <a:r>
              <a:rPr lang="en-US" altLang="ja-JP" sz="4000" dirty="0" smtClean="0"/>
              <a:t>【</a:t>
            </a:r>
            <a:r>
              <a:rPr lang="ja-JP" altLang="ja-JP" sz="4000" dirty="0" smtClean="0"/>
              <a:t>漢語の持つ表意性</a:t>
            </a:r>
            <a:r>
              <a:rPr lang="en-US" altLang="ja-JP" sz="4000" dirty="0" smtClean="0"/>
              <a:t>】</a:t>
            </a:r>
            <a:r>
              <a:rPr lang="ja-JP" altLang="ja-JP" sz="4000" dirty="0" smtClean="0"/>
              <a:t>と</a:t>
            </a:r>
            <a:r>
              <a:rPr lang="en-US" altLang="ja-JP" sz="4000" dirty="0" smtClean="0"/>
              <a:t>【</a:t>
            </a:r>
            <a:r>
              <a:rPr lang="ja-JP" altLang="ja-JP" sz="4000" dirty="0" smtClean="0"/>
              <a:t>サンスクリットの持つ表音性</a:t>
            </a:r>
            <a:r>
              <a:rPr lang="en-US" altLang="ja-JP" sz="4000" dirty="0" smtClean="0"/>
              <a:t>】</a:t>
            </a:r>
            <a:r>
              <a:rPr lang="ja-JP" altLang="ja-JP" sz="4000" dirty="0" smtClean="0"/>
              <a:t>を柔軟に使いこなす技術を学び「</a:t>
            </a:r>
            <a:r>
              <a:rPr lang="ja-JP" altLang="ja-JP" sz="4000" dirty="0" smtClean="0">
                <a:solidFill>
                  <a:srgbClr val="FF0000"/>
                </a:solidFill>
              </a:rPr>
              <a:t>日本語による国家</a:t>
            </a:r>
            <a:r>
              <a:rPr lang="ja-JP" altLang="ja-JP" sz="4000" dirty="0" smtClean="0"/>
              <a:t>」をつくる道を歩み始めた</a:t>
            </a:r>
            <a:endParaRPr lang="en-US" altLang="ja-JP" sz="4000"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タイトル 1"/>
          <p:cNvSpPr>
            <a:spLocks noGrp="1"/>
          </p:cNvSpPr>
          <p:nvPr>
            <p:ph type="title"/>
          </p:nvPr>
        </p:nvSpPr>
        <p:spPr>
          <a:solidFill>
            <a:schemeClr val="accent6">
              <a:lumMod val="20000"/>
              <a:lumOff val="80000"/>
            </a:schemeClr>
          </a:solidFill>
          <a:ln w="38100">
            <a:solidFill>
              <a:schemeClr val="tx1">
                <a:lumMod val="95000"/>
                <a:lumOff val="5000"/>
              </a:schemeClr>
            </a:solidFill>
            <a:prstDash val="dash"/>
          </a:ln>
        </p:spPr>
        <p:txBody>
          <a:bodyPr/>
          <a:lstStyle/>
          <a:p>
            <a:pPr>
              <a:defRPr/>
            </a:pPr>
            <a:r>
              <a:rPr lang="ja-JP" altLang="en-US" smtClean="0"/>
              <a:t>外国語</a:t>
            </a:r>
          </a:p>
        </p:txBody>
      </p:sp>
      <p:sp>
        <p:nvSpPr>
          <p:cNvPr id="227331" name="コンテンツ プレースホルダ 2"/>
          <p:cNvSpPr>
            <a:spLocks noGrp="1"/>
          </p:cNvSpPr>
          <p:nvPr>
            <p:ph idx="1"/>
          </p:nvPr>
        </p:nvSpPr>
        <p:spPr/>
        <p:txBody>
          <a:bodyPr/>
          <a:lstStyle/>
          <a:p>
            <a:r>
              <a:rPr lang="ja-JP" altLang="en-US" sz="3600" smtClean="0"/>
              <a:t>日本の公式文書は漢文（文語）</a:t>
            </a:r>
            <a:endParaRPr lang="en-US" altLang="ja-JP" sz="3600" smtClean="0"/>
          </a:p>
          <a:p>
            <a:r>
              <a:rPr lang="ja-JP" altLang="en-US" sz="3600" smtClean="0"/>
              <a:t>バングラディッシュ　</a:t>
            </a:r>
            <a:r>
              <a:rPr lang="ar-SA" altLang="ja-JP" sz="3600" smtClean="0"/>
              <a:t>上級裁判所は法廷用語として英語を使用、このことにより多くの市民は判決に至るまでの手順を理解できない　</a:t>
            </a:r>
            <a:endParaRPr lang="en-US" altLang="ja-JP" sz="3600" smtClean="0"/>
          </a:p>
          <a:p>
            <a:r>
              <a:rPr lang="ar-SA" altLang="ja-JP" sz="3600" smtClean="0"/>
              <a:t>高等教育特に理工系は、ベンガル語の教科書がなく英語を使用　</a:t>
            </a:r>
            <a:endParaRPr lang="ja-JP" altLang="ja-JP" sz="3600" smtClean="0"/>
          </a:p>
          <a:p>
            <a:endParaRPr lang="ja-JP" altLang="en-US"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6">
              <a:lumMod val="20000"/>
              <a:lumOff val="80000"/>
            </a:schemeClr>
          </a:solidFill>
          <a:ln w="28575">
            <a:solidFill>
              <a:schemeClr val="tx1">
                <a:lumMod val="95000"/>
                <a:lumOff val="5000"/>
              </a:schemeClr>
            </a:solidFill>
            <a:prstDash val="lgDash"/>
          </a:ln>
        </p:spPr>
        <p:txBody>
          <a:bodyPr/>
          <a:lstStyle/>
          <a:p>
            <a:pPr>
              <a:defRPr/>
            </a:pPr>
            <a:r>
              <a:rPr lang="ja-JP" altLang="ja-JP" dirty="0" smtClean="0"/>
              <a:t>梵語</a:t>
            </a:r>
            <a:r>
              <a:rPr lang="ja-JP" altLang="en-US" dirty="0" smtClean="0"/>
              <a:t>⇒</a:t>
            </a:r>
            <a:r>
              <a:rPr lang="ja-JP" altLang="ja-JP" dirty="0" smtClean="0"/>
              <a:t>中国語</a:t>
            </a:r>
            <a:r>
              <a:rPr lang="ja-JP" altLang="en-US" dirty="0" smtClean="0"/>
              <a:t>⇒</a:t>
            </a:r>
            <a:r>
              <a:rPr lang="ja-JP" altLang="ja-JP" dirty="0" smtClean="0"/>
              <a:t>日本語</a:t>
            </a:r>
            <a:r>
              <a:rPr lang="ja-JP" altLang="en-US" dirty="0" smtClean="0"/>
              <a:t>の発音</a:t>
            </a:r>
            <a:endParaRPr lang="ja-JP" altLang="en-US" dirty="0"/>
          </a:p>
        </p:txBody>
      </p:sp>
      <p:sp>
        <p:nvSpPr>
          <p:cNvPr id="91139" name="コンテンツ プレースホルダー 2"/>
          <p:cNvSpPr>
            <a:spLocks noGrp="1"/>
          </p:cNvSpPr>
          <p:nvPr>
            <p:ph idx="1"/>
          </p:nvPr>
        </p:nvSpPr>
        <p:spPr>
          <a:xfrm>
            <a:off x="457200" y="1600200"/>
            <a:ext cx="8229600" cy="5257800"/>
          </a:xfrm>
        </p:spPr>
        <p:txBody>
          <a:bodyPr/>
          <a:lstStyle/>
          <a:p>
            <a:pPr>
              <a:defRPr/>
            </a:pPr>
            <a:r>
              <a:rPr lang="ja-JP" altLang="ja-JP" dirty="0" smtClean="0"/>
              <a:t>テープレコーダーのない時代に</a:t>
            </a:r>
            <a:r>
              <a:rPr lang="ja-JP" altLang="en-US" dirty="0" smtClean="0"/>
              <a:t>それぞれ</a:t>
            </a:r>
            <a:r>
              <a:rPr lang="ja-JP" altLang="ja-JP" dirty="0" smtClean="0"/>
              <a:t>どうやって</a:t>
            </a:r>
            <a:r>
              <a:rPr lang="ja-JP" altLang="en-US" dirty="0" smtClean="0"/>
              <a:t>仏教典の音を</a:t>
            </a:r>
            <a:r>
              <a:rPr lang="ja-JP" altLang="ja-JP" dirty="0" smtClean="0"/>
              <a:t>伝えた</a:t>
            </a:r>
            <a:r>
              <a:rPr lang="ja-JP" altLang="en-US" dirty="0" smtClean="0"/>
              <a:t>の</a:t>
            </a:r>
            <a:r>
              <a:rPr lang="ja-JP" altLang="ja-JP" dirty="0" smtClean="0"/>
              <a:t>か。</a:t>
            </a:r>
            <a:endParaRPr lang="en-US" altLang="ja-JP" dirty="0" smtClean="0"/>
          </a:p>
          <a:p>
            <a:pPr>
              <a:defRPr/>
            </a:pPr>
            <a:r>
              <a:rPr lang="ja-JP" altLang="ja-JP" dirty="0" smtClean="0">
                <a:solidFill>
                  <a:srgbClr val="FF0000"/>
                </a:solidFill>
              </a:rPr>
              <a:t>反切法</a:t>
            </a:r>
            <a:r>
              <a:rPr lang="ja-JP" altLang="ja-JP" dirty="0" smtClean="0"/>
              <a:t>　漢字字書「玉篇」</a:t>
            </a:r>
            <a:r>
              <a:rPr lang="ja-JP" altLang="en-US" dirty="0" smtClean="0"/>
              <a:t>（</a:t>
            </a:r>
            <a:r>
              <a:rPr lang="ja-JP" altLang="ja-JP" dirty="0" smtClean="0"/>
              <a:t>漢字を用いた漢字の発音の仕方</a:t>
            </a:r>
            <a:r>
              <a:rPr lang="ja-JP" altLang="en-US" dirty="0" smtClean="0"/>
              <a:t>を説明）　</a:t>
            </a:r>
            <a:r>
              <a:rPr lang="ja-JP" altLang="ja-JP" dirty="0" smtClean="0"/>
              <a:t>　漢字を当て字として使うためサンスクリット語も読めるようになる。</a:t>
            </a:r>
            <a:endParaRPr lang="en-US" altLang="ja-JP" dirty="0" smtClean="0"/>
          </a:p>
          <a:p>
            <a:pPr marL="0" indent="0">
              <a:buFontTx/>
              <a:buNone/>
              <a:defRPr/>
            </a:pPr>
            <a:r>
              <a:rPr lang="ja-JP" altLang="en-US" dirty="0" smtClean="0"/>
              <a:t>　⇒</a:t>
            </a:r>
            <a:r>
              <a:rPr lang="ja-JP" altLang="ja-JP" dirty="0" smtClean="0">
                <a:solidFill>
                  <a:srgbClr val="FF0000"/>
                </a:solidFill>
              </a:rPr>
              <a:t>万葉仮名</a:t>
            </a:r>
            <a:r>
              <a:rPr lang="ja-JP" altLang="ja-JP" dirty="0" smtClean="0"/>
              <a:t>と呼ばれる当て字システムと同じ</a:t>
            </a:r>
            <a:endParaRPr lang="en-US" altLang="ja-JP" dirty="0" smtClean="0"/>
          </a:p>
          <a:p>
            <a:pPr marL="0" indent="0">
              <a:buFontTx/>
              <a:buNone/>
              <a:defRPr/>
            </a:pPr>
            <a:r>
              <a:rPr lang="ja-JP" altLang="ja-JP" dirty="0" smtClean="0"/>
              <a:t>日本においては、梵字は単なる文字ではなく、それ自体に力がある</a:t>
            </a:r>
            <a:r>
              <a:rPr lang="ja-JP" altLang="ja-JP" dirty="0" smtClean="0">
                <a:solidFill>
                  <a:srgbClr val="FF0000"/>
                </a:solidFill>
              </a:rPr>
              <a:t>霊的な神聖文字</a:t>
            </a:r>
            <a:r>
              <a:rPr lang="ja-JP" altLang="ja-JP" dirty="0" smtClean="0"/>
              <a:t>である、と信じられることになった。</a:t>
            </a:r>
            <a:endParaRPr lang="en-US" altLang="ja-JP" dirty="0" smtClean="0"/>
          </a:p>
          <a:p>
            <a:pPr>
              <a:defRPr/>
            </a:pPr>
            <a:endParaRPr lang="ja-JP" altLang="en-US"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6">
              <a:lumMod val="20000"/>
              <a:lumOff val="80000"/>
            </a:schemeClr>
          </a:solidFill>
          <a:ln w="28575">
            <a:solidFill>
              <a:schemeClr val="tx1">
                <a:lumMod val="95000"/>
                <a:lumOff val="5000"/>
              </a:schemeClr>
            </a:solidFill>
            <a:prstDash val="lgDash"/>
          </a:ln>
        </p:spPr>
        <p:txBody>
          <a:bodyPr/>
          <a:lstStyle/>
          <a:p>
            <a:pPr>
              <a:defRPr/>
            </a:pPr>
            <a:r>
              <a:rPr lang="ja-JP" altLang="en-US" dirty="0" smtClean="0"/>
              <a:t>悉</a:t>
            </a:r>
            <a:r>
              <a:rPr lang="ja-JP" altLang="ja-JP" dirty="0" smtClean="0"/>
              <a:t>曇</a:t>
            </a:r>
            <a:r>
              <a:rPr lang="ja-JP" altLang="en-US" dirty="0" smtClean="0"/>
              <a:t>学・明覚上人</a:t>
            </a:r>
            <a:endParaRPr lang="ja-JP" altLang="en-US" dirty="0"/>
          </a:p>
        </p:txBody>
      </p:sp>
      <p:sp>
        <p:nvSpPr>
          <p:cNvPr id="230403" name="コンテンツ プレースホルダー 2"/>
          <p:cNvSpPr>
            <a:spLocks noGrp="1"/>
          </p:cNvSpPr>
          <p:nvPr>
            <p:ph idx="1"/>
          </p:nvPr>
        </p:nvSpPr>
        <p:spPr>
          <a:xfrm>
            <a:off x="457200" y="1600200"/>
            <a:ext cx="8229600" cy="4924425"/>
          </a:xfrm>
        </p:spPr>
        <p:txBody>
          <a:bodyPr>
            <a:normAutofit lnSpcReduction="10000"/>
          </a:bodyPr>
          <a:lstStyle/>
          <a:p>
            <a:r>
              <a:rPr lang="ja-JP" altLang="en-US" smtClean="0"/>
              <a:t>明覚上人</a:t>
            </a:r>
            <a:r>
              <a:rPr lang="ja-JP" altLang="ja-JP" smtClean="0"/>
              <a:t>の</a:t>
            </a:r>
            <a:r>
              <a:rPr lang="ja-JP" altLang="en-US" smtClean="0"/>
              <a:t>時代　</a:t>
            </a:r>
            <a:r>
              <a:rPr lang="ja-JP" altLang="ja-JP" smtClean="0"/>
              <a:t>民衆</a:t>
            </a:r>
            <a:r>
              <a:rPr lang="ja-JP" altLang="en-US" smtClean="0"/>
              <a:t>も仏教をもとめていたので</a:t>
            </a:r>
            <a:r>
              <a:rPr lang="ja-JP" altLang="ja-JP" smtClean="0"/>
              <a:t>広が</a:t>
            </a:r>
            <a:r>
              <a:rPr lang="ja-JP" altLang="en-US" smtClean="0"/>
              <a:t>っていった（上流階級は下流階級には無関心）</a:t>
            </a:r>
            <a:r>
              <a:rPr lang="ja-JP" altLang="ja-JP" smtClean="0"/>
              <a:t>。</a:t>
            </a:r>
            <a:endParaRPr lang="en-US" altLang="ja-JP" smtClean="0"/>
          </a:p>
          <a:p>
            <a:r>
              <a:rPr lang="ja-JP" altLang="ja-JP" smtClean="0"/>
              <a:t>中国語による仏教ではなく、日本語による仏教が必要となる。</a:t>
            </a:r>
            <a:endParaRPr lang="en-US" altLang="ja-JP" smtClean="0"/>
          </a:p>
          <a:p>
            <a:r>
              <a:rPr lang="ja-JP" altLang="ja-JP" smtClean="0"/>
              <a:t>仏教経典は原点であるサンスクリット語まで立ち戻り、本質から日本語による理解を構築してゆくことが不可欠</a:t>
            </a:r>
            <a:r>
              <a:rPr lang="ja-JP" altLang="en-US" smtClean="0"/>
              <a:t>であった</a:t>
            </a:r>
            <a:endParaRPr lang="en-US" altLang="ja-JP" smtClean="0"/>
          </a:p>
          <a:p>
            <a:r>
              <a:rPr lang="ja-JP" altLang="ja-JP" smtClean="0"/>
              <a:t>悉曇学は、学問的には平安時代の初期から中期にかけて空海</a:t>
            </a:r>
            <a:r>
              <a:rPr lang="ja-JP" altLang="en-US" smtClean="0"/>
              <a:t>等</a:t>
            </a:r>
            <a:r>
              <a:rPr lang="ja-JP" altLang="ja-JP" smtClean="0"/>
              <a:t>によって研究</a:t>
            </a:r>
            <a:r>
              <a:rPr lang="ja-JP" altLang="en-US" smtClean="0"/>
              <a:t>されていた</a:t>
            </a:r>
            <a:endParaRPr lang="ja-JP" altLang="ja-JP" smtClean="0"/>
          </a:p>
          <a:p>
            <a:endParaRPr lang="ja-JP" altLang="en-US"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コンテンツ プレースホルダー 2"/>
          <p:cNvSpPr>
            <a:spLocks noGrp="1"/>
          </p:cNvSpPr>
          <p:nvPr>
            <p:ph idx="1"/>
          </p:nvPr>
        </p:nvSpPr>
        <p:spPr>
          <a:xfrm>
            <a:off x="457200" y="1773238"/>
            <a:ext cx="8229600" cy="4319587"/>
          </a:xfrm>
        </p:spPr>
        <p:txBody>
          <a:bodyPr/>
          <a:lstStyle/>
          <a:p>
            <a:r>
              <a:rPr lang="ja-JP" altLang="ja-JP" smtClean="0"/>
              <a:t>平安中期日本語は話し言葉と書き言葉のかい離によ</a:t>
            </a:r>
            <a:r>
              <a:rPr lang="ja-JP" altLang="en-US" smtClean="0"/>
              <a:t>り</a:t>
            </a:r>
            <a:r>
              <a:rPr lang="ja-JP" altLang="ja-JP" smtClean="0"/>
              <a:t>混乱が発生</a:t>
            </a:r>
            <a:r>
              <a:rPr lang="ja-JP" altLang="en-US" smtClean="0"/>
              <a:t>（</a:t>
            </a:r>
            <a:r>
              <a:rPr lang="ja-JP" altLang="ja-JP" smtClean="0"/>
              <a:t>日本語がそれまでの表記法ではうまく書き表せない状態に突入 </a:t>
            </a:r>
            <a:r>
              <a:rPr lang="ja-JP" altLang="en-US" smtClean="0"/>
              <a:t>）</a:t>
            </a:r>
            <a:endParaRPr lang="en-US" altLang="ja-JP" smtClean="0"/>
          </a:p>
          <a:p>
            <a:r>
              <a:rPr lang="ja-JP" altLang="ja-JP" smtClean="0"/>
              <a:t>明覚が悉曇学の研究</a:t>
            </a:r>
            <a:r>
              <a:rPr lang="ja-JP" altLang="en-US" smtClean="0"/>
              <a:t>により、</a:t>
            </a:r>
            <a:r>
              <a:rPr lang="ja-JP" altLang="ja-JP" smtClean="0"/>
              <a:t>加賀</a:t>
            </a:r>
            <a:r>
              <a:rPr lang="ja-JP" altLang="en-US" smtClean="0"/>
              <a:t>山代温泉</a:t>
            </a:r>
            <a:r>
              <a:rPr lang="ja-JP" altLang="ja-JP" smtClean="0"/>
              <a:t>で</a:t>
            </a:r>
            <a:r>
              <a:rPr lang="ja-JP" altLang="ja-JP" smtClean="0">
                <a:solidFill>
                  <a:srgbClr val="FF0000"/>
                </a:solidFill>
              </a:rPr>
              <a:t>五十音図を発明</a:t>
            </a:r>
            <a:r>
              <a:rPr lang="ja-JP" altLang="ja-JP" smtClean="0"/>
              <a:t>（反切法を参考に日本語の発音に合致するような五十音図を作成）</a:t>
            </a:r>
            <a:endParaRPr lang="en-US" altLang="ja-JP" smtClean="0"/>
          </a:p>
          <a:p>
            <a:r>
              <a:rPr lang="ja-JP" altLang="ja-JP" smtClean="0"/>
              <a:t>明覚が</a:t>
            </a:r>
            <a:r>
              <a:rPr lang="ja-JP" altLang="ja-JP" smtClean="0">
                <a:solidFill>
                  <a:srgbClr val="FF0000"/>
                </a:solidFill>
              </a:rPr>
              <a:t>カタカナによって話し言葉を文字として示すことに成功</a:t>
            </a:r>
          </a:p>
        </p:txBody>
      </p:sp>
      <p:sp>
        <p:nvSpPr>
          <p:cNvPr id="3" name="タイトル 1"/>
          <p:cNvSpPr>
            <a:spLocks noGrp="1"/>
          </p:cNvSpPr>
          <p:nvPr>
            <p:ph type="title"/>
          </p:nvPr>
        </p:nvSpPr>
        <p:spPr>
          <a:xfrm>
            <a:off x="457200" y="341313"/>
            <a:ext cx="8229600" cy="1143000"/>
          </a:xfrm>
          <a:solidFill>
            <a:schemeClr val="accent6">
              <a:lumMod val="20000"/>
              <a:lumOff val="80000"/>
            </a:schemeClr>
          </a:solidFill>
          <a:ln w="28575">
            <a:solidFill>
              <a:schemeClr val="tx1">
                <a:lumMod val="95000"/>
                <a:lumOff val="5000"/>
              </a:schemeClr>
            </a:solidFill>
            <a:prstDash val="lgDash"/>
          </a:ln>
        </p:spPr>
        <p:txBody>
          <a:bodyPr/>
          <a:lstStyle/>
          <a:p>
            <a:pPr>
              <a:defRPr/>
            </a:pPr>
            <a:r>
              <a:rPr lang="ja-JP" altLang="en-US" dirty="0" smtClean="0"/>
              <a:t>五十音図と明覚上人</a:t>
            </a:r>
            <a:endParaRPr lang="ja-JP" alt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タイトル 1"/>
          <p:cNvSpPr>
            <a:spLocks noGrp="1"/>
          </p:cNvSpPr>
          <p:nvPr>
            <p:ph type="title"/>
          </p:nvPr>
        </p:nvSpPr>
        <p:spPr>
          <a:xfrm>
            <a:off x="457200" y="44450"/>
            <a:ext cx="8229600" cy="1143000"/>
          </a:xfrm>
          <a:solidFill>
            <a:schemeClr val="accent6">
              <a:lumMod val="20000"/>
              <a:lumOff val="80000"/>
            </a:schemeClr>
          </a:solidFill>
          <a:ln w="28575">
            <a:solidFill>
              <a:schemeClr val="tx1">
                <a:lumMod val="95000"/>
                <a:lumOff val="5000"/>
              </a:schemeClr>
            </a:solidFill>
            <a:prstDash val="dash"/>
          </a:ln>
        </p:spPr>
        <p:txBody>
          <a:bodyPr/>
          <a:lstStyle/>
          <a:p>
            <a:pPr>
              <a:defRPr/>
            </a:pPr>
            <a:r>
              <a:rPr lang="ja-JP" altLang="en-US" dirty="0" smtClean="0"/>
              <a:t>平安期の日本語</a:t>
            </a:r>
          </a:p>
        </p:txBody>
      </p:sp>
      <p:sp>
        <p:nvSpPr>
          <p:cNvPr id="235523" name="コンテンツ プレースホルダ 2"/>
          <p:cNvSpPr>
            <a:spLocks noGrp="1"/>
          </p:cNvSpPr>
          <p:nvPr>
            <p:ph idx="1"/>
          </p:nvPr>
        </p:nvSpPr>
        <p:spPr>
          <a:xfrm>
            <a:off x="457200" y="1268413"/>
            <a:ext cx="8229600" cy="5141912"/>
          </a:xfrm>
        </p:spPr>
        <p:txBody>
          <a:bodyPr>
            <a:normAutofit lnSpcReduction="10000"/>
          </a:bodyPr>
          <a:lstStyle/>
          <a:p>
            <a:r>
              <a:rPr lang="ja-JP" altLang="ja-JP" smtClean="0"/>
              <a:t>平安時代の語彙は、当時の社会の複雑さを反映して、各位相（階級、身分などのグループ）ごとに、かなり相違していたのではないかと思われる。</a:t>
            </a:r>
            <a:endParaRPr lang="en-US" altLang="ja-JP" smtClean="0"/>
          </a:p>
          <a:p>
            <a:r>
              <a:rPr lang="ja-JP" altLang="ja-JP" smtClean="0"/>
              <a:t>これは各グループ内の意思疎通はかなり行われていたが、グループ相互の交通はあまりなかったことによるものであろうと思う。</a:t>
            </a:r>
            <a:endParaRPr lang="en-US" altLang="ja-JP" smtClean="0"/>
          </a:p>
          <a:p>
            <a:r>
              <a:rPr lang="ja-JP" altLang="ja-JP" smtClean="0"/>
              <a:t>それが平安時代も末頃になると各グループ間の交流が進み、ことに男女間の言語の交流が進んだのであろうと思われる</a:t>
            </a:r>
          </a:p>
          <a:p>
            <a:endParaRPr lang="ja-JP" altLang="en-US"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タイトル 1"/>
          <p:cNvSpPr>
            <a:spLocks noGrp="1"/>
          </p:cNvSpPr>
          <p:nvPr>
            <p:ph type="title"/>
          </p:nvPr>
        </p:nvSpPr>
        <p:spPr>
          <a:xfrm>
            <a:off x="457200" y="0"/>
            <a:ext cx="8229600" cy="1417638"/>
          </a:xfrm>
          <a:solidFill>
            <a:schemeClr val="accent6">
              <a:lumMod val="20000"/>
              <a:lumOff val="80000"/>
            </a:schemeClr>
          </a:solidFill>
          <a:ln w="28575">
            <a:solidFill>
              <a:schemeClr val="tx1"/>
            </a:solidFill>
            <a:prstDash val="dash"/>
          </a:ln>
        </p:spPr>
        <p:txBody>
          <a:bodyPr/>
          <a:lstStyle/>
          <a:p>
            <a:r>
              <a:rPr lang="ja-JP" altLang="en-US" dirty="0" smtClean="0"/>
              <a:t>五十音図</a:t>
            </a:r>
          </a:p>
        </p:txBody>
      </p:sp>
      <p:sp>
        <p:nvSpPr>
          <p:cNvPr id="111619" name="コンテンツ プレースホルダ 2"/>
          <p:cNvSpPr>
            <a:spLocks noGrp="1"/>
          </p:cNvSpPr>
          <p:nvPr>
            <p:ph idx="1"/>
          </p:nvPr>
        </p:nvSpPr>
        <p:spPr>
          <a:xfrm>
            <a:off x="457200" y="1600200"/>
            <a:ext cx="8229600" cy="4924425"/>
          </a:xfrm>
        </p:spPr>
        <p:txBody>
          <a:bodyPr/>
          <a:lstStyle/>
          <a:p>
            <a:pPr>
              <a:defRPr/>
            </a:pPr>
            <a:r>
              <a:rPr lang="ja-JP" altLang="en-US" dirty="0" smtClean="0">
                <a:latin typeface="+mj-lt"/>
                <a:ea typeface="+mj-ea"/>
              </a:rPr>
              <a:t>明覚上人による</a:t>
            </a:r>
            <a:r>
              <a:rPr lang="ja-JP" altLang="ja-JP" dirty="0" smtClean="0"/>
              <a:t>日本語</a:t>
            </a:r>
            <a:r>
              <a:rPr lang="ja-JP" altLang="en-US" dirty="0" smtClean="0">
                <a:latin typeface="+mj-lt"/>
                <a:ea typeface="+mj-ea"/>
              </a:rPr>
              <a:t>の五十音図</a:t>
            </a:r>
            <a:r>
              <a:rPr lang="ja-JP" altLang="ja-JP" dirty="0" smtClean="0">
                <a:latin typeface="+mj-lt"/>
                <a:ea typeface="+mj-ea"/>
              </a:rPr>
              <a:t>の配列は</a:t>
            </a:r>
            <a:r>
              <a:rPr lang="ja-JP" altLang="en-US" dirty="0" smtClean="0">
                <a:latin typeface="+mj-lt"/>
                <a:ea typeface="+mj-ea"/>
              </a:rPr>
              <a:t>、</a:t>
            </a:r>
            <a:r>
              <a:rPr lang="ja-JP" altLang="ja-JP" dirty="0" smtClean="0">
                <a:latin typeface="+mj-lt"/>
                <a:ea typeface="+mj-ea"/>
              </a:rPr>
              <a:t>子音の種類がずっと少ないという点を除けば</a:t>
            </a:r>
            <a:r>
              <a:rPr lang="ja-JP" altLang="en-US" dirty="0" smtClean="0">
                <a:latin typeface="+mj-lt"/>
                <a:ea typeface="+mj-ea"/>
              </a:rPr>
              <a:t>、</a:t>
            </a:r>
            <a:r>
              <a:rPr lang="ja-JP" altLang="ja-JP" dirty="0" smtClean="0">
                <a:latin typeface="+mj-lt"/>
                <a:ea typeface="+mj-ea"/>
              </a:rPr>
              <a:t>サンスクリットの伝統的な音韻表の配列にそっくり倣って作られたものである</a:t>
            </a:r>
          </a:p>
          <a:p>
            <a:pPr>
              <a:defRPr/>
            </a:pPr>
            <a:r>
              <a:rPr lang="ja-JP" altLang="en-US" dirty="0" smtClean="0">
                <a:latin typeface="+mj-lt"/>
                <a:ea typeface="+mj-ea"/>
              </a:rPr>
              <a:t>現在</a:t>
            </a:r>
            <a:r>
              <a:rPr lang="ja-JP" altLang="ja-JP" dirty="0" smtClean="0">
                <a:latin typeface="+mj-lt"/>
                <a:ea typeface="+mj-ea"/>
              </a:rPr>
              <a:t>の配列は江戸時代に確立</a:t>
            </a:r>
            <a:endParaRPr lang="en-US" altLang="ja-JP" dirty="0" smtClean="0">
              <a:latin typeface="+mj-lt"/>
              <a:ea typeface="+mj-ea"/>
            </a:endParaRPr>
          </a:p>
          <a:p>
            <a:pPr>
              <a:defRPr/>
            </a:pPr>
            <a:r>
              <a:rPr lang="ja-JP" altLang="en-US" dirty="0" smtClean="0">
                <a:latin typeface="+mj-lt"/>
                <a:ea typeface="+mj-ea"/>
              </a:rPr>
              <a:t>「言葉の海へ」（高田宏著）　五十音による日本語辞書（近代国民国家と国語）を編纂した大槻文彦の伝記</a:t>
            </a:r>
            <a:endParaRPr lang="en-US" altLang="ja-JP" dirty="0" smtClean="0">
              <a:latin typeface="+mj-lt"/>
              <a:ea typeface="+mj-ea"/>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450"/>
            <a:ext cx="8229600" cy="1143000"/>
          </a:xfrm>
          <a:solidFill>
            <a:schemeClr val="accent6">
              <a:lumMod val="20000"/>
              <a:lumOff val="80000"/>
            </a:schemeClr>
          </a:solidFill>
          <a:ln w="28575">
            <a:solidFill>
              <a:schemeClr val="tx1">
                <a:lumMod val="95000"/>
                <a:lumOff val="5000"/>
              </a:schemeClr>
            </a:solidFill>
            <a:prstDash val="lgDash"/>
          </a:ln>
        </p:spPr>
        <p:txBody>
          <a:bodyPr/>
          <a:lstStyle/>
          <a:p>
            <a:pPr>
              <a:defRPr/>
            </a:pPr>
            <a:r>
              <a:rPr lang="ja-JP" altLang="en-US" dirty="0" smtClean="0"/>
              <a:t>明治期・声の近代化（有本真紀）</a:t>
            </a:r>
            <a:endParaRPr lang="ja-JP" altLang="en-US" dirty="0"/>
          </a:p>
        </p:txBody>
      </p:sp>
      <p:sp>
        <p:nvSpPr>
          <p:cNvPr id="237571" name="コンテンツ プレースホルダ 2"/>
          <p:cNvSpPr>
            <a:spLocks noGrp="1"/>
          </p:cNvSpPr>
          <p:nvPr>
            <p:ph idx="1"/>
          </p:nvPr>
        </p:nvSpPr>
        <p:spPr>
          <a:xfrm>
            <a:off x="457200" y="1341438"/>
            <a:ext cx="8229600" cy="5516562"/>
          </a:xfrm>
        </p:spPr>
        <p:txBody>
          <a:bodyPr/>
          <a:lstStyle/>
          <a:p>
            <a:r>
              <a:rPr lang="ja-JP" altLang="ja-JP" smtClean="0"/>
              <a:t>「日本語」の確立にあって</a:t>
            </a:r>
            <a:r>
              <a:rPr lang="ja-JP" altLang="en-US" smtClean="0"/>
              <a:t>、</a:t>
            </a:r>
            <a:r>
              <a:rPr lang="ja-JP" altLang="ja-JP" smtClean="0"/>
              <a:t>それまで地域や性別、属籍によって差異のある音声を発していた人達、人前で口をあけて声を発するのは恥ずべきことと感じていた者たちが揃って同じ発音を行うのは</a:t>
            </a:r>
            <a:r>
              <a:rPr lang="ja-JP" altLang="en-US" smtClean="0"/>
              <a:t>、</a:t>
            </a:r>
            <a:r>
              <a:rPr lang="ja-JP" altLang="ja-JP" smtClean="0"/>
              <a:t>声を介した</a:t>
            </a:r>
            <a:r>
              <a:rPr lang="ja-JP" altLang="en-US" smtClean="0"/>
              <a:t>「</a:t>
            </a:r>
            <a:r>
              <a:rPr lang="ja-JP" altLang="ja-JP" smtClean="0"/>
              <a:t>心情の近代化</a:t>
            </a:r>
            <a:r>
              <a:rPr lang="ja-JP" altLang="en-US" smtClean="0"/>
              <a:t>」</a:t>
            </a:r>
            <a:endParaRPr lang="en-US" altLang="ja-JP" smtClean="0"/>
          </a:p>
          <a:p>
            <a:r>
              <a:rPr lang="ja-JP" altLang="ja-JP" smtClean="0"/>
              <a:t>五十音図を見ながら子どもたちが口を開くのは、字を覚えるだけでなく一斉に正しい音声を発することを</a:t>
            </a:r>
            <a:r>
              <a:rPr lang="ja-JP" altLang="en-US" smtClean="0"/>
              <a:t>学ぶ</a:t>
            </a:r>
            <a:endParaRPr lang="ja-JP" altLang="ja-JP" smtClean="0"/>
          </a:p>
          <a:p>
            <a:r>
              <a:rPr lang="ja-JP" altLang="ja-JP" smtClean="0"/>
              <a:t>寺子屋で銘々が</a:t>
            </a:r>
            <a:r>
              <a:rPr lang="ja-JP" altLang="en-US" smtClean="0"/>
              <a:t>「</a:t>
            </a:r>
            <a:r>
              <a:rPr lang="ja-JP" altLang="ja-JP" smtClean="0"/>
              <a:t>いろは</a:t>
            </a:r>
            <a:r>
              <a:rPr lang="ja-JP" altLang="en-US" smtClean="0"/>
              <a:t>」</a:t>
            </a:r>
            <a:r>
              <a:rPr lang="ja-JP" altLang="ja-JP" smtClean="0"/>
              <a:t>の手習いをしたのとは違って</a:t>
            </a:r>
            <a:r>
              <a:rPr lang="ja-JP" altLang="en-US" smtClean="0"/>
              <a:t>、</a:t>
            </a:r>
            <a:r>
              <a:rPr lang="ja-JP" altLang="ja-JP" smtClean="0"/>
              <a:t>正しい発音で一斉に声を発する。</a:t>
            </a:r>
            <a:endParaRPr lang="ja-JP" altLang="en-US"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ln>
            <a:solidFill>
              <a:schemeClr val="tx1"/>
            </a:solidFill>
          </a:ln>
        </p:spPr>
        <p:txBody>
          <a:bodyPr/>
          <a:lstStyle/>
          <a:p>
            <a:r>
              <a:rPr lang="ja-JP" altLang="en-US"/>
              <a:t>日本の国土</a:t>
            </a:r>
          </a:p>
        </p:txBody>
      </p:sp>
      <p:sp>
        <p:nvSpPr>
          <p:cNvPr id="15363" name="Rectangle 3"/>
          <p:cNvSpPr>
            <a:spLocks noGrp="1" noChangeArrowheads="1"/>
          </p:cNvSpPr>
          <p:nvPr>
            <p:ph type="body" idx="1"/>
          </p:nvPr>
        </p:nvSpPr>
        <p:spPr/>
        <p:txBody>
          <a:bodyPr/>
          <a:lstStyle/>
          <a:p>
            <a:pPr>
              <a:lnSpc>
                <a:spcPct val="90000"/>
              </a:lnSpc>
            </a:pPr>
            <a:r>
              <a:rPr lang="ja-JP" altLang="en-US" dirty="0"/>
              <a:t>律令国家時代</a:t>
            </a:r>
          </a:p>
          <a:p>
            <a:pPr>
              <a:lnSpc>
                <a:spcPct val="90000"/>
              </a:lnSpc>
              <a:buFontTx/>
              <a:buNone/>
            </a:pPr>
            <a:r>
              <a:rPr lang="ja-JP" altLang="en-US" dirty="0"/>
              <a:t>　　水田との関係で住まいを変え、丘から降りた</a:t>
            </a:r>
          </a:p>
          <a:p>
            <a:pPr>
              <a:lnSpc>
                <a:spcPct val="90000"/>
              </a:lnSpc>
              <a:buFontTx/>
              <a:buNone/>
            </a:pPr>
            <a:r>
              <a:rPr lang="ja-JP" altLang="en-US" dirty="0"/>
              <a:t>　　中国に習い都づくりにチャレンジ</a:t>
            </a:r>
          </a:p>
          <a:p>
            <a:pPr>
              <a:lnSpc>
                <a:spcPct val="90000"/>
              </a:lnSpc>
            </a:pPr>
            <a:r>
              <a:rPr lang="ja-JP" altLang="en-US" dirty="0"/>
              <a:t>水田をつくることができない土地には徹底して住み着かなかった。武蔵野台地の農村は新しい</a:t>
            </a:r>
          </a:p>
          <a:p>
            <a:pPr>
              <a:lnSpc>
                <a:spcPct val="90000"/>
              </a:lnSpc>
            </a:pPr>
            <a:r>
              <a:rPr lang="ja-JP" altLang="en-US" dirty="0"/>
              <a:t>２～３メートルも雪が積もる土地にごく普通の生活が維持されてきたところは世界中で日本海沿岸地方に限定</a:t>
            </a:r>
          </a:p>
          <a:p>
            <a:pPr>
              <a:lnSpc>
                <a:spcPct val="90000"/>
              </a:lnSpc>
            </a:pPr>
            <a:endParaRPr lang="en-US" altLang="ja-JP"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39938" name="Picture 2"/>
          <p:cNvPicPr>
            <a:picLocks noChangeAspect="1" noChangeArrowheads="1"/>
          </p:cNvPicPr>
          <p:nvPr/>
        </p:nvPicPr>
        <p:blipFill>
          <a:blip r:embed="rId3" cstate="print"/>
          <a:srcRect/>
          <a:stretch>
            <a:fillRect/>
          </a:stretch>
        </p:blipFill>
        <p:spPr bwMode="auto">
          <a:xfrm>
            <a:off x="381000" y="385763"/>
            <a:ext cx="8382000" cy="6086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ln>
            <a:solidFill>
              <a:schemeClr val="tx1"/>
            </a:solidFill>
          </a:ln>
        </p:spPr>
        <p:txBody>
          <a:bodyPr/>
          <a:lstStyle/>
          <a:p>
            <a:r>
              <a:rPr lang="ja-JP" altLang="en-US"/>
              <a:t>天皇制</a:t>
            </a:r>
          </a:p>
        </p:txBody>
      </p:sp>
      <p:sp>
        <p:nvSpPr>
          <p:cNvPr id="16387" name="Rectangle 3"/>
          <p:cNvSpPr>
            <a:spLocks noGrp="1" noChangeArrowheads="1"/>
          </p:cNvSpPr>
          <p:nvPr>
            <p:ph type="body" idx="1"/>
          </p:nvPr>
        </p:nvSpPr>
        <p:spPr/>
        <p:txBody>
          <a:bodyPr/>
          <a:lstStyle/>
          <a:p>
            <a:pPr>
              <a:lnSpc>
                <a:spcPct val="80000"/>
              </a:lnSpc>
            </a:pPr>
            <a:r>
              <a:rPr lang="ja-JP" altLang="en-US" sz="2800"/>
              <a:t>牧畜を欠き、去勢技術がなかったことと関連して、この宮廷には宦官はなく、後宮は女性自身により統括された。</a:t>
            </a:r>
          </a:p>
          <a:p>
            <a:pPr>
              <a:lnSpc>
                <a:spcPct val="80000"/>
              </a:lnSpc>
            </a:pPr>
            <a:r>
              <a:rPr lang="ja-JP" altLang="en-US" sz="2800"/>
              <a:t>律令国家崩壊の根本動因は経済変動：「班田収授法」が大宝律令の成立後早くも崩れ始め、「三世一身の法」がだされ、「墾田永代私有令」が出され、</a:t>
            </a:r>
            <a:r>
              <a:rPr lang="ja-JP" altLang="en-US" sz="2800">
                <a:solidFill>
                  <a:srgbClr val="FF0000"/>
                </a:solidFill>
              </a:rPr>
              <a:t>土地私有制度</a:t>
            </a:r>
            <a:r>
              <a:rPr lang="ja-JP" altLang="en-US" sz="2800"/>
              <a:t>が始まる。</a:t>
            </a:r>
          </a:p>
          <a:p>
            <a:pPr>
              <a:lnSpc>
                <a:spcPct val="80000"/>
              </a:lnSpc>
            </a:pPr>
            <a:r>
              <a:rPr lang="ja-JP" altLang="en-US" sz="2800"/>
              <a:t>経済局面の変化を原因として律令国家は崩壊したが、国家の枠だけは残った。</a:t>
            </a:r>
          </a:p>
          <a:p>
            <a:pPr>
              <a:lnSpc>
                <a:spcPct val="80000"/>
              </a:lnSpc>
            </a:pPr>
            <a:r>
              <a:rPr lang="ja-JP" altLang="en-US" sz="2800"/>
              <a:t>武家政治になっても天皇から官職と位階をもらって支配の正当性を示した。</a:t>
            </a:r>
            <a:endParaRPr lang="ja-JP" altLang="en-US" sz="2800" b="1"/>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74638"/>
            <a:ext cx="8435975" cy="1325562"/>
          </a:xfrm>
          <a:ln>
            <a:solidFill>
              <a:schemeClr val="tx1"/>
            </a:solidFill>
          </a:ln>
        </p:spPr>
        <p:txBody>
          <a:bodyPr/>
          <a:lstStyle/>
          <a:p>
            <a:pPr algn="l"/>
            <a:r>
              <a:rPr lang="ja-JP" altLang="en-US" sz="4000" b="1"/>
              <a:t>網野良彦</a:t>
            </a:r>
            <a:br>
              <a:rPr lang="ja-JP" altLang="en-US" sz="4000" b="1"/>
            </a:br>
            <a:r>
              <a:rPr lang="ja-JP" altLang="en-US" sz="4000"/>
              <a:t>　</a:t>
            </a:r>
            <a:r>
              <a:rPr lang="ja-JP" altLang="en-US" sz="3600"/>
              <a:t>（海民と日本社会、日本社会の歴史）</a:t>
            </a:r>
          </a:p>
        </p:txBody>
      </p:sp>
      <p:sp>
        <p:nvSpPr>
          <p:cNvPr id="17411" name="Rectangle 3"/>
          <p:cNvSpPr>
            <a:spLocks noGrp="1" noChangeArrowheads="1"/>
          </p:cNvSpPr>
          <p:nvPr>
            <p:ph type="body" idx="1"/>
          </p:nvPr>
        </p:nvSpPr>
        <p:spPr>
          <a:xfrm>
            <a:off x="457200" y="1816100"/>
            <a:ext cx="8229600" cy="4421188"/>
          </a:xfrm>
        </p:spPr>
        <p:txBody>
          <a:bodyPr/>
          <a:lstStyle/>
          <a:p>
            <a:pPr>
              <a:lnSpc>
                <a:spcPct val="90000"/>
              </a:lnSpc>
              <a:buFontTx/>
              <a:buNone/>
            </a:pPr>
            <a:r>
              <a:rPr lang="ja-JP" altLang="en-US" sz="2800"/>
              <a:t>これまでの常識を覆している</a:t>
            </a:r>
          </a:p>
          <a:p>
            <a:pPr>
              <a:lnSpc>
                <a:spcPct val="90000"/>
              </a:lnSpc>
            </a:pPr>
            <a:r>
              <a:rPr lang="ja-JP" altLang="en-US" sz="2800"/>
              <a:t>　「江戸時代までは農業社会で百姓は農民」：　百姓は海民、山民、商人、職人、芸能民を数多く含むことを実証</a:t>
            </a:r>
          </a:p>
          <a:p>
            <a:pPr>
              <a:lnSpc>
                <a:spcPct val="90000"/>
              </a:lnSpc>
            </a:pPr>
            <a:r>
              <a:rPr lang="ja-JP" altLang="en-US" sz="2800"/>
              <a:t>　「日本は孤立した島国」：　縄文時代からアジア大陸・朝鮮半島との交流が海を通じ非常に活発であったことを検証、「海は防衛すべき世界」という明治国家が作り上げた虚像を打ち壊した</a:t>
            </a:r>
            <a:r>
              <a:rPr lang="ja-JP" altLang="en-US" sz="2800" b="1"/>
              <a:t>　</a:t>
            </a:r>
          </a:p>
          <a:p>
            <a:pPr>
              <a:lnSpc>
                <a:spcPct val="90000"/>
              </a:lnSpc>
            </a:pPr>
            <a:r>
              <a:rPr lang="ja-JP" altLang="en-US" sz="2800"/>
              <a:t>　「日本列島の歴史は日本の歴史」（国民国家的な歴史観や旧来の進歩歴史観を否定）</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body" idx="1"/>
          </p:nvPr>
        </p:nvSpPr>
        <p:spPr>
          <a:xfrm>
            <a:off x="457200" y="692150"/>
            <a:ext cx="8229600" cy="6165850"/>
          </a:xfrm>
        </p:spPr>
        <p:txBody>
          <a:bodyPr>
            <a:normAutofit/>
          </a:bodyPr>
          <a:lstStyle/>
          <a:p>
            <a:r>
              <a:rPr lang="ja-JP" altLang="en-US" dirty="0"/>
              <a:t>東日本と西日本で大きな違いがあるうえに、１７世紀前半までは「日本国」の国制の及ばないアイヌ民族社会や琉球王国があったことを重視。</a:t>
            </a:r>
          </a:p>
          <a:p>
            <a:r>
              <a:rPr lang="ja-JP" altLang="en-US" dirty="0" smtClean="0">
                <a:solidFill>
                  <a:srgbClr val="FF0000"/>
                </a:solidFill>
              </a:rPr>
              <a:t>「</a:t>
            </a:r>
            <a:r>
              <a:rPr lang="ja-JP" altLang="en-US" dirty="0">
                <a:solidFill>
                  <a:srgbClr val="FF0000"/>
                </a:solidFill>
              </a:rPr>
              <a:t>日本」も「日本人」も最初から列島に実在したわけではない。</a:t>
            </a:r>
          </a:p>
          <a:p>
            <a:r>
              <a:rPr lang="ja-JP" altLang="en-US" dirty="0"/>
              <a:t>７世紀後半に「日本」の国号と「天皇」の称号がセットになって本格的な国家が成立</a:t>
            </a:r>
            <a:r>
              <a:rPr lang="ja-JP" altLang="en-US" dirty="0" smtClean="0"/>
              <a:t>した</a:t>
            </a:r>
            <a:endParaRPr lang="en-US" altLang="ja-JP" dirty="0" smtClean="0"/>
          </a:p>
          <a:p>
            <a:r>
              <a:rPr lang="ja-JP" altLang="en-US" dirty="0" smtClean="0"/>
              <a:t>縄文</a:t>
            </a:r>
            <a:r>
              <a:rPr lang="ja-JP" altLang="en-US" dirty="0"/>
              <a:t>・弥生から日本人がいたわけではない。</a:t>
            </a:r>
          </a:p>
          <a:p>
            <a:pPr>
              <a:buFontTx/>
              <a:buNone/>
            </a:pPr>
            <a:r>
              <a:rPr lang="ja-JP" altLang="en-US" dirty="0" smtClean="0"/>
              <a:t>＊</a:t>
            </a:r>
            <a:r>
              <a:rPr lang="ja-JP" altLang="en-US" dirty="0"/>
              <a:t>紀元１０００年の世界の都市人口、コルドバ４５万人が第一位、</a:t>
            </a:r>
            <a:r>
              <a:rPr lang="ja-JP" altLang="en-US" b="1" dirty="0"/>
              <a:t>京都は１７．５万人（第５位）</a:t>
            </a:r>
            <a:endParaRPr lang="ja-JP" alt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ln>
            <a:solidFill>
              <a:schemeClr val="tx1"/>
            </a:solidFill>
          </a:ln>
        </p:spPr>
        <p:txBody>
          <a:bodyPr/>
          <a:lstStyle/>
          <a:p>
            <a:r>
              <a:rPr lang="ja-JP" altLang="en-US" dirty="0" smtClean="0"/>
              <a:t>幕藩「体制」時代</a:t>
            </a:r>
            <a:r>
              <a:rPr lang="ja-JP" altLang="en-US" dirty="0"/>
              <a:t>　</a:t>
            </a:r>
          </a:p>
        </p:txBody>
      </p:sp>
      <p:sp>
        <p:nvSpPr>
          <p:cNvPr id="19459" name="Rectangle 3"/>
          <p:cNvSpPr>
            <a:spLocks noGrp="1" noChangeArrowheads="1"/>
          </p:cNvSpPr>
          <p:nvPr>
            <p:ph type="body" idx="1"/>
          </p:nvPr>
        </p:nvSpPr>
        <p:spPr>
          <a:xfrm>
            <a:off x="457200" y="1600200"/>
            <a:ext cx="8229600" cy="5257800"/>
          </a:xfrm>
        </p:spPr>
        <p:txBody>
          <a:bodyPr>
            <a:noAutofit/>
          </a:bodyPr>
          <a:lstStyle/>
          <a:p>
            <a:pPr>
              <a:lnSpc>
                <a:spcPct val="90000"/>
              </a:lnSpc>
            </a:pPr>
            <a:r>
              <a:rPr lang="ja-JP" altLang="en-US" sz="2800" dirty="0" smtClean="0"/>
              <a:t>鉄砲</a:t>
            </a:r>
            <a:r>
              <a:rPr lang="ja-JP" altLang="en-US" sz="2800" dirty="0"/>
              <a:t>伝来より</a:t>
            </a:r>
            <a:r>
              <a:rPr lang="ja-JP" altLang="en-US" dirty="0">
                <a:solidFill>
                  <a:srgbClr val="FF0000"/>
                </a:solidFill>
              </a:rPr>
              <a:t>鉄砲放棄</a:t>
            </a:r>
            <a:r>
              <a:rPr lang="ja-JP" altLang="en-US" sz="2800" dirty="0"/>
              <a:t>を</a:t>
            </a:r>
            <a:r>
              <a:rPr lang="ja-JP" altLang="en-US" sz="2800" dirty="0" smtClean="0"/>
              <a:t>させた意味</a:t>
            </a:r>
            <a:r>
              <a:rPr lang="ja-JP" altLang="en-US" sz="2800" dirty="0"/>
              <a:t>が大きい</a:t>
            </a:r>
          </a:p>
          <a:p>
            <a:pPr>
              <a:lnSpc>
                <a:spcPct val="90000"/>
              </a:lnSpc>
            </a:pPr>
            <a:r>
              <a:rPr lang="ja-JP" altLang="en-US" sz="2800" dirty="0"/>
              <a:t>江戸中心管理</a:t>
            </a:r>
          </a:p>
          <a:p>
            <a:pPr>
              <a:lnSpc>
                <a:spcPct val="90000"/>
              </a:lnSpc>
              <a:buFontTx/>
              <a:buNone/>
            </a:pPr>
            <a:r>
              <a:rPr lang="ja-JP" altLang="en-US" sz="2800" dirty="0"/>
              <a:t>　　　　白</a:t>
            </a:r>
            <a:r>
              <a:rPr lang="ja-JP" altLang="en-US" sz="2800" b="1" dirty="0"/>
              <a:t>河</a:t>
            </a:r>
            <a:r>
              <a:rPr lang="ja-JP" altLang="en-US" sz="2800" dirty="0"/>
              <a:t>以</a:t>
            </a:r>
            <a:r>
              <a:rPr lang="ja-JP" altLang="en-US" sz="2800" b="1" dirty="0"/>
              <a:t>北</a:t>
            </a:r>
            <a:r>
              <a:rPr lang="ja-JP" altLang="en-US" sz="2800" dirty="0"/>
              <a:t>一山百文（河北新報）　</a:t>
            </a:r>
          </a:p>
          <a:p>
            <a:pPr>
              <a:lnSpc>
                <a:spcPct val="90000"/>
              </a:lnSpc>
              <a:buFontTx/>
              <a:buNone/>
            </a:pPr>
            <a:r>
              <a:rPr lang="ja-JP" altLang="en-US" sz="2800" dirty="0"/>
              <a:t>　　　　</a:t>
            </a:r>
            <a:r>
              <a:rPr lang="ja-JP" altLang="en-US" sz="2800" dirty="0" smtClean="0"/>
              <a:t>戊辰</a:t>
            </a:r>
            <a:r>
              <a:rPr lang="ja-JP" altLang="en-US" sz="2800" dirty="0"/>
              <a:t>戦争に敗れた東北一円を軽蔑した言い方</a:t>
            </a:r>
          </a:p>
          <a:p>
            <a:pPr>
              <a:lnSpc>
                <a:spcPct val="90000"/>
              </a:lnSpc>
            </a:pPr>
            <a:r>
              <a:rPr lang="ja-JP" altLang="en-US" sz="2800" dirty="0"/>
              <a:t>家光時代の江戸３０万人</a:t>
            </a:r>
          </a:p>
          <a:p>
            <a:pPr>
              <a:lnSpc>
                <a:spcPct val="90000"/>
              </a:lnSpc>
              <a:buFontTx/>
              <a:buNone/>
            </a:pPr>
            <a:r>
              <a:rPr lang="ja-JP" altLang="en-US" sz="2800" dirty="0"/>
              <a:t>　　　　　　　　　　→元禄時代の１００万人（武士半数）</a:t>
            </a:r>
          </a:p>
          <a:p>
            <a:pPr>
              <a:lnSpc>
                <a:spcPct val="90000"/>
              </a:lnSpc>
            </a:pPr>
            <a:r>
              <a:rPr lang="ja-JP" altLang="en-US" sz="2800" dirty="0"/>
              <a:t>江戸の米の２／３は奥州、塩釜、銚子、佐原経由</a:t>
            </a:r>
          </a:p>
          <a:p>
            <a:pPr>
              <a:lnSpc>
                <a:spcPct val="90000"/>
              </a:lnSpc>
              <a:buFontTx/>
              <a:buNone/>
            </a:pPr>
            <a:r>
              <a:rPr lang="ja-JP" altLang="en-US" sz="2800" dirty="0"/>
              <a:t>　　　　　　　　　　　　　　　　　　江（入り江）戸（津や泊）</a:t>
            </a:r>
          </a:p>
          <a:p>
            <a:pPr>
              <a:lnSpc>
                <a:spcPct val="90000"/>
              </a:lnSpc>
            </a:pPr>
            <a:r>
              <a:rPr lang="ja-JP" altLang="en-US" sz="2800" dirty="0"/>
              <a:t>瀬替えによる利根川の改修　</a:t>
            </a:r>
          </a:p>
          <a:p>
            <a:pPr>
              <a:lnSpc>
                <a:spcPct val="90000"/>
              </a:lnSpc>
            </a:pPr>
            <a:r>
              <a:rPr lang="ja-JP" altLang="en-US" sz="2800" dirty="0"/>
              <a:t>江戸初期に大規模開発、玉川上水（</a:t>
            </a:r>
            <a:r>
              <a:rPr lang="en-US" altLang="ja-JP" sz="2800" dirty="0"/>
              <a:t>1650</a:t>
            </a:r>
            <a:r>
              <a:rPr lang="ja-JP" altLang="en-US" sz="2800" dirty="0"/>
              <a:t>）頃からはゼロ成長　文化文政等芸術</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ln>
            <a:solidFill>
              <a:schemeClr val="tx1"/>
            </a:solidFill>
          </a:ln>
        </p:spPr>
        <p:txBody>
          <a:bodyPr/>
          <a:lstStyle/>
          <a:p>
            <a:r>
              <a:rPr lang="ja-JP" altLang="en-US"/>
              <a:t>安上がりの政府</a:t>
            </a:r>
          </a:p>
        </p:txBody>
      </p:sp>
      <p:sp>
        <p:nvSpPr>
          <p:cNvPr id="20483" name="Rectangle 3"/>
          <p:cNvSpPr>
            <a:spLocks noGrp="1" noChangeArrowheads="1"/>
          </p:cNvSpPr>
          <p:nvPr>
            <p:ph type="body" idx="1"/>
          </p:nvPr>
        </p:nvSpPr>
        <p:spPr>
          <a:xfrm>
            <a:off x="179388" y="1600200"/>
            <a:ext cx="8686800" cy="4997450"/>
          </a:xfrm>
        </p:spPr>
        <p:txBody>
          <a:bodyPr/>
          <a:lstStyle/>
          <a:p>
            <a:r>
              <a:rPr lang="ja-JP" altLang="en-US" sz="2800"/>
              <a:t>自身番、金座　金貨の鋳造　後藤家の世襲（民営）米相場大阪堂島淀屋がパテント持つ</a:t>
            </a:r>
          </a:p>
          <a:p>
            <a:r>
              <a:rPr lang="ja-JP" altLang="en-US" sz="2800"/>
              <a:t>武士の俸禄　役職により固定（年功序列ではない）</a:t>
            </a:r>
          </a:p>
          <a:p>
            <a:r>
              <a:rPr lang="ja-JP" altLang="en-US" sz="2800"/>
              <a:t>身分固定　自由時間　　園芸→造園　　</a:t>
            </a:r>
          </a:p>
          <a:p>
            <a:r>
              <a:rPr lang="ja-JP" altLang="en-US" sz="2800"/>
              <a:t>明暦大火（１／３消失１０万人死亡）以降類焼阻止</a:t>
            </a:r>
          </a:p>
          <a:p>
            <a:pPr>
              <a:buFontTx/>
              <a:buNone/>
            </a:pPr>
            <a:r>
              <a:rPr lang="ja-JP" altLang="en-US" sz="2800"/>
              <a:t>　江戸の都市計画　松平伊豆守信綱</a:t>
            </a:r>
          </a:p>
          <a:p>
            <a:r>
              <a:rPr lang="ja-JP" altLang="en-US" sz="2800"/>
              <a:t>永代橋　通行不可期間　船賃の半分修理費に積み立て、通行後は減価償却費を相対銭（自発的）</a:t>
            </a:r>
          </a:p>
          <a:p>
            <a:pPr>
              <a:buFontTx/>
              <a:buNone/>
            </a:pPr>
            <a:r>
              <a:rPr lang="ja-JP" altLang="en-US" sz="2800"/>
              <a:t>　　　　　　　　　　（本四架橋、東京湾横断道への教訓）</a:t>
            </a:r>
          </a:p>
          <a:p>
            <a:pPr>
              <a:buFontTx/>
              <a:buNone/>
            </a:pPr>
            <a:endParaRPr lang="en-US" altLang="ja-JP" sz="280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body" idx="1"/>
          </p:nvPr>
        </p:nvSpPr>
        <p:spPr>
          <a:xfrm>
            <a:off x="457200" y="620713"/>
            <a:ext cx="8229600" cy="5505450"/>
          </a:xfrm>
        </p:spPr>
        <p:txBody>
          <a:bodyPr/>
          <a:lstStyle/>
          <a:p>
            <a:pPr>
              <a:lnSpc>
                <a:spcPct val="90000"/>
              </a:lnSpc>
            </a:pPr>
            <a:r>
              <a:rPr lang="ja-JP" altLang="en-US" dirty="0"/>
              <a:t>松尾芭蕉は活字本の登場で</a:t>
            </a:r>
            <a:r>
              <a:rPr lang="en-US" altLang="ja-JP" dirty="0"/>
              <a:t>､</a:t>
            </a:r>
            <a:r>
              <a:rPr lang="ja-JP" altLang="en-US" dirty="0"/>
              <a:t>老子</a:t>
            </a:r>
            <a:r>
              <a:rPr lang="en-US" altLang="ja-JP" dirty="0"/>
              <a:t>､</a:t>
            </a:r>
            <a:r>
              <a:rPr lang="ja-JP" altLang="en-US" dirty="0"/>
              <a:t>李白</a:t>
            </a:r>
            <a:r>
              <a:rPr lang="en-US" altLang="ja-JP" dirty="0"/>
              <a:t>､</a:t>
            </a:r>
            <a:r>
              <a:rPr lang="ja-JP" altLang="en-US" dirty="0"/>
              <a:t>日本の古典に通じた。</a:t>
            </a:r>
          </a:p>
          <a:p>
            <a:pPr>
              <a:lnSpc>
                <a:spcPct val="90000"/>
              </a:lnSpc>
            </a:pPr>
            <a:r>
              <a:rPr lang="ja-JP" altLang="en-US" dirty="0"/>
              <a:t>町民・百姓　　家庭のしつけはない　　集団・仕事のしつけ</a:t>
            </a:r>
          </a:p>
          <a:p>
            <a:pPr>
              <a:lnSpc>
                <a:spcPct val="90000"/>
              </a:lnSpc>
            </a:pPr>
            <a:r>
              <a:rPr lang="ja-JP" altLang="en-US" dirty="0"/>
              <a:t>国内海運　</a:t>
            </a:r>
            <a:r>
              <a:rPr lang="ja-JP" altLang="en-US" b="1" dirty="0"/>
              <a:t>５００～１０００石（約５０～１６０トン）程度の帆船</a:t>
            </a:r>
            <a:endParaRPr lang="ja-JP" altLang="en-US" dirty="0"/>
          </a:p>
          <a:p>
            <a:pPr>
              <a:lnSpc>
                <a:spcPct val="90000"/>
              </a:lnSpc>
            </a:pPr>
            <a:r>
              <a:rPr lang="ja-JP" altLang="en-US" dirty="0"/>
              <a:t>参勤交代　財政危機から横井小楠の提言で一時中止するも景気に影響復活</a:t>
            </a:r>
          </a:p>
          <a:p>
            <a:pPr>
              <a:lnSpc>
                <a:spcPct val="90000"/>
              </a:lnSpc>
            </a:pPr>
            <a:r>
              <a:rPr lang="ja-JP" altLang="en-US" dirty="0"/>
              <a:t>廃藩置県　盛岡藩は自主的に版籍奉還（７０万両献金事件）</a:t>
            </a:r>
          </a:p>
          <a:p>
            <a:pPr>
              <a:lnSpc>
                <a:spcPct val="90000"/>
              </a:lnSpc>
            </a:pPr>
            <a:r>
              <a:rPr lang="ja-JP" altLang="en-US" dirty="0"/>
              <a:t>明治４年琉球藩が作られる</a:t>
            </a:r>
          </a:p>
          <a:p>
            <a:pPr>
              <a:lnSpc>
                <a:spcPct val="90000"/>
              </a:lnSpc>
            </a:pPr>
            <a:endParaRPr lang="en-US" altLang="ja-JP"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ln>
            <a:solidFill>
              <a:schemeClr val="tx1"/>
            </a:solidFill>
          </a:ln>
        </p:spPr>
        <p:txBody>
          <a:bodyPr/>
          <a:lstStyle/>
          <a:p>
            <a:r>
              <a:rPr lang="ja-JP" altLang="en-US">
                <a:solidFill>
                  <a:schemeClr val="tx1"/>
                </a:solidFill>
              </a:rPr>
              <a:t>近代国家</a:t>
            </a:r>
          </a:p>
        </p:txBody>
      </p:sp>
      <p:sp>
        <p:nvSpPr>
          <p:cNvPr id="26627" name="Rectangle 3"/>
          <p:cNvSpPr>
            <a:spLocks noGrp="1" noChangeArrowheads="1"/>
          </p:cNvSpPr>
          <p:nvPr>
            <p:ph type="body" idx="1"/>
          </p:nvPr>
        </p:nvSpPr>
        <p:spPr/>
        <p:txBody>
          <a:bodyPr>
            <a:normAutofit lnSpcReduction="10000"/>
          </a:bodyPr>
          <a:lstStyle/>
          <a:p>
            <a:pPr>
              <a:lnSpc>
                <a:spcPct val="80000"/>
              </a:lnSpc>
            </a:pPr>
            <a:r>
              <a:rPr lang="ja-JP" altLang="en-US" sz="2400" dirty="0"/>
              <a:t>欧州は１８８０年頃から製鋼、エンジン、電話などの第二次産業革命期であり、日本にとって決定的な遅れではなかった。</a:t>
            </a:r>
            <a:endParaRPr lang="ja-JP" altLang="en-US" sz="2400" i="1" dirty="0"/>
          </a:p>
          <a:p>
            <a:pPr>
              <a:lnSpc>
                <a:spcPct val="80000"/>
              </a:lnSpc>
            </a:pPr>
            <a:r>
              <a:rPr lang="ja-JP" altLang="en-US" sz="2400" i="1" dirty="0"/>
              <a:t>第一期</a:t>
            </a:r>
            <a:r>
              <a:rPr lang="ja-JP" altLang="en-US" sz="2400" dirty="0"/>
              <a:t>　富国強兵（日本人の造語）、軍事的管理が大テーマ、　　</a:t>
            </a:r>
          </a:p>
          <a:p>
            <a:pPr>
              <a:lnSpc>
                <a:spcPct val="80000"/>
              </a:lnSpc>
            </a:pPr>
            <a:r>
              <a:rPr lang="ja-JP" altLang="en-US" sz="2400" dirty="0"/>
              <a:t>明治初期</a:t>
            </a:r>
            <a:r>
              <a:rPr lang="ja-JP" altLang="en-US" sz="2400" dirty="0">
                <a:solidFill>
                  <a:srgbClr val="FF0000"/>
                </a:solidFill>
              </a:rPr>
              <a:t>多々良製鉄従業員は約３万人</a:t>
            </a:r>
            <a:r>
              <a:rPr lang="ja-JP" altLang="en-US" sz="2400" dirty="0"/>
              <a:t>（戦時中復活）、八幡　２６０人の村</a:t>
            </a:r>
          </a:p>
          <a:p>
            <a:pPr>
              <a:lnSpc>
                <a:spcPct val="80000"/>
              </a:lnSpc>
            </a:pPr>
            <a:r>
              <a:rPr lang="ja-JP" altLang="en-US" sz="2400" dirty="0"/>
              <a:t>裏日本の形成</a:t>
            </a:r>
          </a:p>
          <a:p>
            <a:pPr>
              <a:lnSpc>
                <a:spcPct val="80000"/>
              </a:lnSpc>
            </a:pPr>
            <a:r>
              <a:rPr lang="ja-JP" altLang="en-US" sz="2400" dirty="0"/>
              <a:t>江戸の中にヨーロッパモデルの東京を作る</a:t>
            </a:r>
          </a:p>
          <a:p>
            <a:pPr>
              <a:lnSpc>
                <a:spcPct val="80000"/>
              </a:lnSpc>
              <a:buFontTx/>
              <a:buNone/>
            </a:pPr>
            <a:r>
              <a:rPr lang="ja-JP" altLang="en-US" sz="2400" dirty="0"/>
              <a:t>　　　　　　　　　</a:t>
            </a:r>
            <a:r>
              <a:rPr lang="ja-JP" altLang="en-US" sz="3600" dirty="0">
                <a:solidFill>
                  <a:srgbClr val="FF0000"/>
                </a:solidFill>
              </a:rPr>
              <a:t>太政官布告で官公庁建築物は西洋建築に限定</a:t>
            </a:r>
          </a:p>
          <a:p>
            <a:pPr>
              <a:lnSpc>
                <a:spcPct val="80000"/>
              </a:lnSpc>
            </a:pPr>
            <a:r>
              <a:rPr lang="ja-JP" altLang="en-US" sz="2400" dirty="0"/>
              <a:t>北海道の開拓者の８割は　</a:t>
            </a:r>
            <a:r>
              <a:rPr lang="en-US" altLang="ja-JP" sz="2400" dirty="0"/>
              <a:t>give</a:t>
            </a:r>
            <a:r>
              <a:rPr lang="ja-JP" altLang="en-US" sz="2400" dirty="0"/>
              <a:t>　</a:t>
            </a:r>
            <a:r>
              <a:rPr lang="en-US" altLang="ja-JP" sz="2400" dirty="0"/>
              <a:t>up</a:t>
            </a:r>
          </a:p>
          <a:p>
            <a:pPr>
              <a:lnSpc>
                <a:spcPct val="80000"/>
              </a:lnSpc>
            </a:pPr>
            <a:r>
              <a:rPr lang="ja-JP" altLang="en-US" sz="2400" dirty="0"/>
              <a:t>船から鉄道</a:t>
            </a:r>
          </a:p>
          <a:p>
            <a:pPr>
              <a:lnSpc>
                <a:spcPct val="80000"/>
              </a:lnSpc>
            </a:pPr>
            <a:r>
              <a:rPr lang="ja-JP" altLang="en-US" sz="2400" dirty="0"/>
              <a:t>農本主義　農地管理</a:t>
            </a:r>
          </a:p>
          <a:p>
            <a:pPr>
              <a:lnSpc>
                <a:spcPct val="80000"/>
              </a:lnSpc>
            </a:pPr>
            <a:r>
              <a:rPr lang="ja-JP" altLang="en-US" sz="2400" dirty="0"/>
              <a:t>小学校　読み書きそろばん　しつけはない</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457200" y="620713"/>
            <a:ext cx="8229600" cy="5505450"/>
          </a:xfrm>
        </p:spPr>
        <p:txBody>
          <a:bodyPr/>
          <a:lstStyle/>
          <a:p>
            <a:r>
              <a:rPr lang="ja-JP" altLang="en-US" sz="2800"/>
              <a:t>明治２９，３０　　治山治水三法</a:t>
            </a:r>
          </a:p>
          <a:p>
            <a:r>
              <a:rPr lang="ja-JP" altLang="en-US" sz="2800"/>
              <a:t>明治２０年代　　　鉄道敷設</a:t>
            </a:r>
          </a:p>
          <a:p>
            <a:r>
              <a:rPr lang="ja-JP" altLang="en-US" sz="2800"/>
              <a:t>明治後期　　築港競争　　東京対横浜　大阪対神戸</a:t>
            </a:r>
          </a:p>
          <a:p>
            <a:r>
              <a:rPr lang="ja-JP" altLang="en-US" sz="2800"/>
              <a:t>昭和４　　日本初の定期空輸（物流；立川から）</a:t>
            </a:r>
          </a:p>
          <a:p>
            <a:r>
              <a:rPr lang="ja-JP" altLang="en-US" sz="2800"/>
              <a:t>昭和７　　日満間鉄道連絡（東京</a:t>
            </a:r>
            <a:r>
              <a:rPr lang="en-US" altLang="ja-JP" sz="2800"/>
              <a:t>―</a:t>
            </a:r>
            <a:r>
              <a:rPr lang="ja-JP" altLang="en-US" sz="2800"/>
              <a:t>長春）</a:t>
            </a:r>
          </a:p>
          <a:p>
            <a:pPr>
              <a:buFontTx/>
              <a:buNone/>
            </a:pPr>
            <a:r>
              <a:rPr lang="ja-JP" altLang="en-US" sz="2800"/>
              <a:t>　　　　　　　　　　　　　　　　　　７０時間→５０時間構想</a:t>
            </a:r>
          </a:p>
          <a:p>
            <a:r>
              <a:rPr lang="ja-JP" altLang="en-US" sz="2800"/>
              <a:t>関門トンネルは大陸とつなぐために発想　　　</a:t>
            </a:r>
          </a:p>
          <a:p>
            <a:pPr>
              <a:buFontTx/>
              <a:buNone/>
            </a:pPr>
            <a:r>
              <a:rPr lang="ja-JP" altLang="en-US" sz="2800"/>
              <a:t>　　　　　　　　　　　　　　　　　　　トンネル、架橋論争あり</a:t>
            </a:r>
          </a:p>
          <a:p>
            <a:r>
              <a:rPr lang="ja-JP" altLang="en-US" sz="2800"/>
              <a:t>昭和１０　一都市一飛行場構想（朝日新聞）</a:t>
            </a:r>
          </a:p>
          <a:p>
            <a:endParaRPr lang="en-US" altLang="ja-JP" sz="2800"/>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ln>
            <a:solidFill>
              <a:schemeClr val="tx1"/>
            </a:solidFill>
          </a:ln>
        </p:spPr>
        <p:txBody>
          <a:bodyPr/>
          <a:lstStyle/>
          <a:p>
            <a:r>
              <a:rPr lang="ja-JP" altLang="en-US"/>
              <a:t>日本の国土</a:t>
            </a:r>
          </a:p>
        </p:txBody>
      </p:sp>
      <p:sp>
        <p:nvSpPr>
          <p:cNvPr id="29699" name="Rectangle 3"/>
          <p:cNvSpPr>
            <a:spLocks noGrp="1" noChangeArrowheads="1"/>
          </p:cNvSpPr>
          <p:nvPr>
            <p:ph type="body" idx="1"/>
          </p:nvPr>
        </p:nvSpPr>
        <p:spPr>
          <a:xfrm>
            <a:off x="457200" y="1887538"/>
            <a:ext cx="8229600" cy="3557587"/>
          </a:xfrm>
        </p:spPr>
        <p:txBody>
          <a:bodyPr/>
          <a:lstStyle/>
          <a:p>
            <a:r>
              <a:rPr lang="ja-JP" altLang="en-US"/>
              <a:t>地球表面積の０．１（火山地震地帯の１０％が集中）</a:t>
            </a:r>
          </a:p>
          <a:p>
            <a:r>
              <a:rPr lang="ja-JP" altLang="en-US"/>
              <a:t>森林　 ６７％</a:t>
            </a:r>
          </a:p>
          <a:p>
            <a:r>
              <a:rPr lang="ja-JP" altLang="en-US"/>
              <a:t>農地（耕作放棄地　Ｈ７ 　１６万ｈａ） １４％</a:t>
            </a:r>
          </a:p>
          <a:p>
            <a:r>
              <a:rPr lang="ja-JP" altLang="en-US"/>
              <a:t>宅地　 ５％</a:t>
            </a:r>
          </a:p>
          <a:p>
            <a:r>
              <a:rPr lang="ja-JP" altLang="en-US"/>
              <a:t>道路　 ３％</a:t>
            </a: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00025"/>
            <a:ext cx="8229600" cy="925513"/>
          </a:xfrm>
          <a:ln>
            <a:solidFill>
              <a:schemeClr val="tx1"/>
            </a:solidFill>
          </a:ln>
        </p:spPr>
        <p:txBody>
          <a:bodyPr/>
          <a:lstStyle/>
          <a:p>
            <a:r>
              <a:rPr lang="ja-JP" altLang="en-US"/>
              <a:t>海洋　</a:t>
            </a:r>
          </a:p>
        </p:txBody>
      </p:sp>
      <p:sp>
        <p:nvSpPr>
          <p:cNvPr id="30723" name="Rectangle 3"/>
          <p:cNvSpPr>
            <a:spLocks noGrp="1" noChangeArrowheads="1"/>
          </p:cNvSpPr>
          <p:nvPr>
            <p:ph type="body" idx="1"/>
          </p:nvPr>
        </p:nvSpPr>
        <p:spPr>
          <a:xfrm>
            <a:off x="467544" y="1340768"/>
            <a:ext cx="8229600" cy="3168352"/>
          </a:xfrm>
        </p:spPr>
        <p:txBody>
          <a:bodyPr>
            <a:noAutofit/>
          </a:bodyPr>
          <a:lstStyle/>
          <a:p>
            <a:pPr>
              <a:lnSpc>
                <a:spcPct val="80000"/>
              </a:lnSpc>
              <a:buFontTx/>
              <a:buNone/>
            </a:pPr>
            <a:r>
              <a:rPr lang="ja-JP" altLang="en-US" sz="3600" dirty="0"/>
              <a:t>四百三十万平方キロメートル（二百海里）　　　</a:t>
            </a:r>
          </a:p>
          <a:p>
            <a:pPr>
              <a:lnSpc>
                <a:spcPct val="80000"/>
              </a:lnSpc>
              <a:buFontTx/>
              <a:buNone/>
            </a:pPr>
            <a:r>
              <a:rPr lang="ja-JP" altLang="en-US" sz="3600" i="1" dirty="0" smtClean="0"/>
              <a:t>＜</a:t>
            </a:r>
            <a:r>
              <a:rPr lang="ja-JP" altLang="en-US" sz="3600" i="1" dirty="0"/>
              <a:t>沿岸域＞</a:t>
            </a:r>
            <a:r>
              <a:rPr lang="ja-JP" altLang="en-US" sz="3600" dirty="0"/>
              <a:t>　　３３０００ｋｍ　</a:t>
            </a:r>
          </a:p>
          <a:p>
            <a:pPr>
              <a:lnSpc>
                <a:spcPct val="80000"/>
              </a:lnSpc>
              <a:buFontTx/>
              <a:buNone/>
            </a:pPr>
            <a:r>
              <a:rPr lang="ja-JP" altLang="en-US" sz="3600" dirty="0"/>
              <a:t>　自然海岸５５％　</a:t>
            </a:r>
            <a:r>
              <a:rPr lang="ja-JP" altLang="en-US" sz="3600" u="sng" dirty="0"/>
              <a:t>半自然海岸</a:t>
            </a:r>
            <a:r>
              <a:rPr lang="ja-JP" altLang="en-US" sz="3600" dirty="0"/>
              <a:t>１４％　人工海岸３０％　河口１％（９３年度）</a:t>
            </a:r>
          </a:p>
          <a:p>
            <a:pPr>
              <a:lnSpc>
                <a:spcPct val="80000"/>
              </a:lnSpc>
              <a:buFontTx/>
              <a:buNone/>
            </a:pPr>
            <a:r>
              <a:rPr lang="ja-JP" altLang="en-US" sz="3600" dirty="0"/>
              <a:t>　干潟消滅率　　Ｓ２０～Ｈ元　</a:t>
            </a:r>
            <a:r>
              <a:rPr lang="ja-JP" altLang="en-US" sz="3600" dirty="0" smtClean="0"/>
              <a:t>４０％</a:t>
            </a:r>
            <a:endParaRPr lang="ja-JP" altLang="en-US" sz="3600"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1115616" y="744555"/>
            <a:ext cx="7632848" cy="5928147"/>
          </a:xfrm>
          <a:prstGeom prst="rect">
            <a:avLst/>
          </a:prstGeom>
          <a:noFill/>
          <a:ln w="9525">
            <a:noFill/>
            <a:miter lim="800000"/>
            <a:headEnd/>
            <a:tailEnd/>
          </a:ln>
        </p:spPr>
      </p:pic>
      <p:sp>
        <p:nvSpPr>
          <p:cNvPr id="5" name="タイトル 4"/>
          <p:cNvSpPr>
            <a:spLocks noGrp="1"/>
          </p:cNvSpPr>
          <p:nvPr>
            <p:ph type="title"/>
          </p:nvPr>
        </p:nvSpPr>
        <p:spPr>
          <a:xfrm>
            <a:off x="457200" y="-171400"/>
            <a:ext cx="8229600" cy="1143000"/>
          </a:xfrm>
        </p:spPr>
        <p:txBody>
          <a:bodyPr/>
          <a:lstStyle/>
          <a:p>
            <a:r>
              <a:rPr kumimoji="1" lang="ja-JP" altLang="en-US" dirty="0" smtClean="0"/>
              <a:t>２０５０年無居住化地点</a:t>
            </a:r>
            <a:endParaRPr kumimoji="1" lang="ja-JP" alt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倫敦</a:t>
            </a:r>
            <a:r>
              <a:rPr kumimoji="1" lang="ja-JP" altLang="en-US" dirty="0" smtClean="0"/>
              <a:t>・巴里・東京比較</a:t>
            </a:r>
            <a:endParaRPr kumimoji="1" lang="ja-JP" altLang="en-US" dirty="0"/>
          </a:p>
        </p:txBody>
      </p:sp>
      <p:graphicFrame>
        <p:nvGraphicFramePr>
          <p:cNvPr id="4" name="コンテンツ プレースホルダ 3"/>
          <p:cNvGraphicFramePr>
            <a:graphicFrameLocks noGrp="1"/>
          </p:cNvGraphicFramePr>
          <p:nvPr>
            <p:ph idx="1"/>
          </p:nvPr>
        </p:nvGraphicFramePr>
        <p:xfrm>
          <a:off x="395536" y="1628800"/>
          <a:ext cx="8229600" cy="4386645"/>
        </p:xfrm>
        <a:graphic>
          <a:graphicData uri="http://schemas.openxmlformats.org/drawingml/2006/table">
            <a:tbl>
              <a:tblPr firstRow="1" bandRow="1">
                <a:tableStyleId>{073A0DAA-6AF3-43AB-8588-CEC1D06C72B9}</a:tableStyleId>
              </a:tblPr>
              <a:tblGrid>
                <a:gridCol w="1368152"/>
                <a:gridCol w="2016224"/>
                <a:gridCol w="2314600"/>
                <a:gridCol w="2530624"/>
              </a:tblGrid>
              <a:tr h="621297">
                <a:tc>
                  <a:txBody>
                    <a:bodyPr/>
                    <a:lstStyle/>
                    <a:p>
                      <a:endParaRPr kumimoji="1" lang="ja-JP" altLang="en-US" dirty="0"/>
                    </a:p>
                  </a:txBody>
                  <a:tcPr/>
                </a:tc>
                <a:tc>
                  <a:txBody>
                    <a:bodyPr/>
                    <a:lstStyle/>
                    <a:p>
                      <a:r>
                        <a:rPr kumimoji="1" lang="ja-JP" altLang="en-US" dirty="0" smtClean="0"/>
                        <a:t>倫敦</a:t>
                      </a:r>
                      <a:endParaRPr kumimoji="1" lang="ja-JP" altLang="en-US" dirty="0"/>
                    </a:p>
                  </a:txBody>
                  <a:tcPr/>
                </a:tc>
                <a:tc>
                  <a:txBody>
                    <a:bodyPr/>
                    <a:lstStyle/>
                    <a:p>
                      <a:r>
                        <a:rPr kumimoji="1" lang="ja-JP" altLang="en-US" dirty="0" smtClean="0"/>
                        <a:t>巴里</a:t>
                      </a:r>
                      <a:endParaRPr kumimoji="1" lang="ja-JP" altLang="en-US" dirty="0"/>
                    </a:p>
                  </a:txBody>
                  <a:tcPr/>
                </a:tc>
                <a:tc>
                  <a:txBody>
                    <a:bodyPr/>
                    <a:lstStyle/>
                    <a:p>
                      <a:r>
                        <a:rPr kumimoji="1" lang="ja-JP" altLang="en-US" dirty="0" smtClean="0"/>
                        <a:t>東京</a:t>
                      </a:r>
                      <a:endParaRPr kumimoji="1" lang="ja-JP" altLang="en-US" dirty="0"/>
                    </a:p>
                  </a:txBody>
                  <a:tcPr/>
                </a:tc>
              </a:tr>
              <a:tr h="621297">
                <a:tc>
                  <a:txBody>
                    <a:bodyPr/>
                    <a:lstStyle/>
                    <a:p>
                      <a:r>
                        <a:rPr kumimoji="1" lang="ja-JP" altLang="en-US" dirty="0" smtClean="0"/>
                        <a:t>人口</a:t>
                      </a:r>
                      <a:endParaRPr kumimoji="1" lang="ja-JP" altLang="en-US" dirty="0"/>
                    </a:p>
                  </a:txBody>
                  <a:tcPr/>
                </a:tc>
                <a:tc>
                  <a:txBody>
                    <a:bodyPr/>
                    <a:lstStyle/>
                    <a:p>
                      <a:r>
                        <a:rPr kumimoji="1" lang="ja-JP" altLang="en-US" dirty="0" smtClean="0"/>
                        <a:t>　八百万人</a:t>
                      </a:r>
                      <a:endParaRPr kumimoji="1" lang="ja-JP" altLang="en-US" dirty="0"/>
                    </a:p>
                  </a:txBody>
                  <a:tcPr/>
                </a:tc>
                <a:tc>
                  <a:txBody>
                    <a:bodyPr/>
                    <a:lstStyle/>
                    <a:p>
                      <a:r>
                        <a:rPr kumimoji="1" lang="ja-JP" altLang="en-US" dirty="0" smtClean="0"/>
                        <a:t>二百万人</a:t>
                      </a:r>
                      <a:endParaRPr kumimoji="1" lang="ja-JP" altLang="en-US" dirty="0"/>
                    </a:p>
                  </a:txBody>
                  <a:tcPr/>
                </a:tc>
                <a:tc>
                  <a:txBody>
                    <a:bodyPr/>
                    <a:lstStyle/>
                    <a:p>
                      <a:r>
                        <a:rPr kumimoji="1" lang="ja-JP" altLang="en-US" dirty="0" smtClean="0"/>
                        <a:t>区部　九百万人</a:t>
                      </a:r>
                      <a:endParaRPr kumimoji="1" lang="ja-JP" altLang="en-US" dirty="0"/>
                    </a:p>
                  </a:txBody>
                  <a:tcPr/>
                </a:tc>
              </a:tr>
              <a:tr h="621297">
                <a:tc>
                  <a:txBody>
                    <a:bodyPr/>
                    <a:lstStyle/>
                    <a:p>
                      <a:endParaRPr kumimoji="1" lang="ja-JP" altLang="en-US"/>
                    </a:p>
                  </a:txBody>
                  <a:tcPr/>
                </a:tc>
                <a:tc>
                  <a:txBody>
                    <a:bodyPr/>
                    <a:lstStyle/>
                    <a:p>
                      <a:r>
                        <a:rPr kumimoji="1" lang="ja-JP" altLang="en-US" dirty="0" smtClean="0"/>
                        <a:t>千四百万人</a:t>
                      </a:r>
                      <a:endParaRPr kumimoji="1" lang="ja-JP" altLang="en-US" dirty="0"/>
                    </a:p>
                  </a:txBody>
                  <a:tcPr/>
                </a:tc>
                <a:tc>
                  <a:txBody>
                    <a:bodyPr/>
                    <a:lstStyle/>
                    <a:p>
                      <a:r>
                        <a:rPr kumimoji="1" lang="ja-JP" altLang="en-US" dirty="0" smtClean="0"/>
                        <a:t>千二百万人</a:t>
                      </a:r>
                      <a:endParaRPr kumimoji="1" lang="ja-JP" altLang="en-US" dirty="0"/>
                    </a:p>
                  </a:txBody>
                  <a:tcPr/>
                </a:tc>
                <a:tc>
                  <a:txBody>
                    <a:bodyPr/>
                    <a:lstStyle/>
                    <a:p>
                      <a:r>
                        <a:rPr kumimoji="1" lang="ja-JP" altLang="en-US" dirty="0" smtClean="0"/>
                        <a:t>都下　千三百万人</a:t>
                      </a:r>
                      <a:endParaRPr kumimoji="1" lang="ja-JP" altLang="en-US" dirty="0"/>
                    </a:p>
                  </a:txBody>
                  <a:tcPr/>
                </a:tc>
              </a:tr>
              <a:tr h="621297">
                <a:tc>
                  <a:txBody>
                    <a:bodyPr/>
                    <a:lstStyle/>
                    <a:p>
                      <a:r>
                        <a:rPr kumimoji="1" lang="ja-JP" altLang="en-US" dirty="0" smtClean="0"/>
                        <a:t>面積</a:t>
                      </a:r>
                      <a:endParaRPr kumimoji="1" lang="ja-JP" altLang="en-US" dirty="0"/>
                    </a:p>
                  </a:txBody>
                  <a:tcPr/>
                </a:tc>
                <a:tc>
                  <a:txBody>
                    <a:bodyPr/>
                    <a:lstStyle/>
                    <a:p>
                      <a:r>
                        <a:rPr kumimoji="1" lang="ja-JP" altLang="en-US" dirty="0" smtClean="0"/>
                        <a:t>　</a:t>
                      </a:r>
                      <a:endParaRPr kumimoji="1" lang="ja-JP" altLang="en-US" dirty="0"/>
                    </a:p>
                  </a:txBody>
                  <a:tcPr/>
                </a:tc>
                <a:tc>
                  <a:txBody>
                    <a:bodyPr/>
                    <a:lstStyle/>
                    <a:p>
                      <a:endParaRPr kumimoji="1" lang="ja-JP" altLang="en-US" dirty="0"/>
                    </a:p>
                  </a:txBody>
                  <a:tcPr/>
                </a:tc>
                <a:tc>
                  <a:txBody>
                    <a:bodyPr/>
                    <a:lstStyle/>
                    <a:p>
                      <a:r>
                        <a:rPr kumimoji="1" lang="ja-JP" altLang="en-US" dirty="0" smtClean="0"/>
                        <a:t>区部　六百平方キロ</a:t>
                      </a:r>
                      <a:endParaRPr kumimoji="1" lang="ja-JP" altLang="en-US" dirty="0"/>
                    </a:p>
                  </a:txBody>
                  <a:tcPr/>
                </a:tc>
              </a:tr>
              <a:tr h="621297">
                <a:tc>
                  <a:txBody>
                    <a:bodyPr/>
                    <a:lstStyle/>
                    <a:p>
                      <a:endParaRPr kumimoji="1" lang="ja-JP" altLang="en-US"/>
                    </a:p>
                  </a:txBody>
                  <a:tcPr/>
                </a:tc>
                <a:tc>
                  <a:txBody>
                    <a:bodyPr/>
                    <a:lstStyle/>
                    <a:p>
                      <a:endParaRPr kumimoji="1" lang="ja-JP" altLang="en-US"/>
                    </a:p>
                  </a:txBody>
                  <a:tcPr/>
                </a:tc>
                <a:tc>
                  <a:txBody>
                    <a:bodyPr/>
                    <a:lstStyle/>
                    <a:p>
                      <a:r>
                        <a:rPr kumimoji="1" lang="ja-JP" altLang="en-US" dirty="0" smtClean="0"/>
                        <a:t>都市圏　二千平方キロ</a:t>
                      </a:r>
                      <a:endParaRPr kumimoji="1" lang="ja-JP" altLang="en-US" dirty="0"/>
                    </a:p>
                  </a:txBody>
                  <a:tcPr/>
                </a:tc>
                <a:tc>
                  <a:txBody>
                    <a:bodyPr/>
                    <a:lstStyle/>
                    <a:p>
                      <a:r>
                        <a:rPr kumimoji="1" lang="ja-JP" altLang="en-US" dirty="0" smtClean="0"/>
                        <a:t>都下　二千二百平方キロ</a:t>
                      </a:r>
                      <a:endParaRPr kumimoji="1" lang="ja-JP" altLang="en-US" dirty="0"/>
                    </a:p>
                  </a:txBody>
                  <a:tcPr/>
                </a:tc>
              </a:tr>
              <a:tr h="621297">
                <a:tc>
                  <a:txBody>
                    <a:bodyPr/>
                    <a:lstStyle/>
                    <a:p>
                      <a:r>
                        <a:rPr kumimoji="1" lang="ja-JP" altLang="en-US" dirty="0" smtClean="0"/>
                        <a:t>人口密度</a:t>
                      </a:r>
                      <a:endParaRPr kumimoji="1" lang="en-US" altLang="ja-JP" dirty="0" smtClean="0"/>
                    </a:p>
                    <a:p>
                      <a:r>
                        <a:rPr kumimoji="1" lang="ja-JP" altLang="en-US" dirty="0" smtClean="0"/>
                        <a:t>（平方キロ）</a:t>
                      </a:r>
                      <a:endParaRPr kumimoji="1" lang="ja-JP" altLang="en-US" dirty="0"/>
                    </a:p>
                  </a:txBody>
                  <a:tcPr/>
                </a:tc>
                <a:tc>
                  <a:txBody>
                    <a:bodyPr/>
                    <a:lstStyle/>
                    <a:p>
                      <a:r>
                        <a:rPr kumimoji="1" lang="ja-JP" altLang="en-US" dirty="0" smtClean="0"/>
                        <a:t>一万三千人</a:t>
                      </a:r>
                      <a:endParaRPr kumimoji="1" lang="ja-JP" altLang="en-US" dirty="0"/>
                    </a:p>
                  </a:txBody>
                  <a:tcPr/>
                </a:tc>
                <a:tc>
                  <a:txBody>
                    <a:bodyPr/>
                    <a:lstStyle/>
                    <a:p>
                      <a:r>
                        <a:rPr kumimoji="1" lang="ja-JP" altLang="en-US" dirty="0" smtClean="0"/>
                        <a:t>　　　二万人</a:t>
                      </a:r>
                      <a:endParaRPr kumimoji="1" lang="ja-JP" altLang="en-US" dirty="0"/>
                    </a:p>
                  </a:txBody>
                  <a:tcPr/>
                </a:tc>
                <a:tc>
                  <a:txBody>
                    <a:bodyPr/>
                    <a:lstStyle/>
                    <a:p>
                      <a:r>
                        <a:rPr kumimoji="1" lang="ja-JP" altLang="en-US" dirty="0" smtClean="0"/>
                        <a:t>区部　　一万五千人</a:t>
                      </a:r>
                      <a:endParaRPr kumimoji="1" lang="ja-JP" altLang="en-US" dirty="0"/>
                    </a:p>
                  </a:txBody>
                  <a:tcPr/>
                </a:tc>
              </a:tr>
              <a:tr h="621297">
                <a:tc>
                  <a:txBody>
                    <a:bodyPr/>
                    <a:lstStyle/>
                    <a:p>
                      <a:endParaRPr kumimoji="1" lang="ja-JP" altLang="en-US" dirty="0"/>
                    </a:p>
                  </a:txBody>
                  <a:tcPr/>
                </a:tc>
                <a:tc>
                  <a:txBody>
                    <a:bodyPr/>
                    <a:lstStyle/>
                    <a:p>
                      <a:r>
                        <a:rPr kumimoji="1" lang="ja-JP" altLang="en-US" dirty="0" smtClean="0"/>
                        <a:t>　　　五千人</a:t>
                      </a:r>
                      <a:endParaRPr kumimoji="1" lang="ja-JP" altLang="en-US" dirty="0"/>
                    </a:p>
                  </a:txBody>
                  <a:tcPr/>
                </a:tc>
                <a:tc>
                  <a:txBody>
                    <a:bodyPr/>
                    <a:lstStyle/>
                    <a:p>
                      <a:endParaRPr kumimoji="1" lang="ja-JP" altLang="en-US" dirty="0"/>
                    </a:p>
                  </a:txBody>
                  <a:tcPr/>
                </a:tc>
                <a:tc>
                  <a:txBody>
                    <a:bodyPr/>
                    <a:lstStyle/>
                    <a:p>
                      <a:r>
                        <a:rPr kumimoji="1" lang="ja-JP" altLang="en-US" dirty="0" smtClean="0"/>
                        <a:t>都下　　　　六千人</a:t>
                      </a:r>
                      <a:endParaRPr kumimoji="1" lang="ja-JP" altLang="en-US" dirty="0"/>
                    </a:p>
                  </a:txBody>
                  <a:tcPr/>
                </a:tc>
              </a:tr>
            </a:tbl>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パリ</a:t>
            </a:r>
            <a:endParaRPr kumimoji="1" lang="ja-JP" altLang="en-US" dirty="0"/>
          </a:p>
        </p:txBody>
      </p:sp>
      <p:pic>
        <p:nvPicPr>
          <p:cNvPr id="2052" name="Picture 4" descr="http://upload.wikimedia.org/wikipedia/ja/f/f2/Paris-Landsat001.jpg"/>
          <p:cNvPicPr>
            <a:picLocks noChangeAspect="1" noChangeArrowheads="1"/>
          </p:cNvPicPr>
          <p:nvPr/>
        </p:nvPicPr>
        <p:blipFill>
          <a:blip r:embed="rId3" cstate="print"/>
          <a:srcRect/>
          <a:stretch>
            <a:fillRect/>
          </a:stretch>
        </p:blipFill>
        <p:spPr bwMode="auto">
          <a:xfrm>
            <a:off x="179511" y="2276872"/>
            <a:ext cx="4882195" cy="4464496"/>
          </a:xfrm>
          <a:prstGeom prst="rect">
            <a:avLst/>
          </a:prstGeom>
          <a:noFill/>
        </p:spPr>
      </p:pic>
      <p:pic>
        <p:nvPicPr>
          <p:cNvPr id="2054" name="Picture 6" descr="http://upload.wikimedia.org/wikipedia/commons/6/65/Arrondissements-de-Paris.png"/>
          <p:cNvPicPr>
            <a:picLocks noChangeAspect="1" noChangeArrowheads="1"/>
          </p:cNvPicPr>
          <p:nvPr/>
        </p:nvPicPr>
        <p:blipFill>
          <a:blip r:embed="rId4" cstate="print"/>
          <a:srcRect/>
          <a:stretch>
            <a:fillRect/>
          </a:stretch>
        </p:blipFill>
        <p:spPr bwMode="auto">
          <a:xfrm>
            <a:off x="5066684" y="3140968"/>
            <a:ext cx="4041819" cy="2952328"/>
          </a:xfrm>
          <a:prstGeom prst="rect">
            <a:avLst/>
          </a:prstGeo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ロンドン</a:t>
            </a:r>
            <a:endParaRPr kumimoji="1" lang="ja-JP" altLang="en-US" dirty="0"/>
          </a:p>
        </p:txBody>
      </p:sp>
      <p:pic>
        <p:nvPicPr>
          <p:cNvPr id="108546" name="Picture 2" descr="ファイル:London, United Kingdom.JPG">
            <a:hlinkClick r:id="rId3"/>
          </p:cNvPr>
          <p:cNvPicPr>
            <a:picLocks noChangeAspect="1" noChangeArrowheads="1"/>
          </p:cNvPicPr>
          <p:nvPr/>
        </p:nvPicPr>
        <p:blipFill>
          <a:blip r:embed="rId4" cstate="print"/>
          <a:srcRect/>
          <a:stretch>
            <a:fillRect/>
          </a:stretch>
        </p:blipFill>
        <p:spPr bwMode="auto">
          <a:xfrm>
            <a:off x="1356320" y="1849337"/>
            <a:ext cx="6096000" cy="4171951"/>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lang="ja-JP" altLang="en-US" dirty="0" smtClean="0"/>
              <a:t>国土（地域）政策</a:t>
            </a:r>
            <a:endParaRPr kumimoji="1" lang="ja-JP" altLang="en-US" dirty="0"/>
          </a:p>
        </p:txBody>
      </p:sp>
      <p:sp>
        <p:nvSpPr>
          <p:cNvPr id="3" name="コンテンツ プレースホルダ 2"/>
          <p:cNvSpPr>
            <a:spLocks noGrp="1"/>
          </p:cNvSpPr>
          <p:nvPr>
            <p:ph idx="1"/>
          </p:nvPr>
        </p:nvSpPr>
        <p:spPr>
          <a:xfrm>
            <a:off x="457200" y="1600201"/>
            <a:ext cx="8229600" cy="3917032"/>
          </a:xfrm>
        </p:spPr>
        <p:txBody>
          <a:bodyPr>
            <a:normAutofit fontScale="77500" lnSpcReduction="20000"/>
          </a:bodyPr>
          <a:lstStyle/>
          <a:p>
            <a:endParaRPr lang="en-US" altLang="ja-JP" dirty="0" smtClean="0"/>
          </a:p>
          <a:p>
            <a:r>
              <a:rPr lang="ja-JP" altLang="en-US" dirty="0" smtClean="0"/>
              <a:t>国土</a:t>
            </a:r>
            <a:r>
              <a:rPr lang="ja-JP" altLang="en-US" dirty="0"/>
              <a:t>政策という言葉は、経済政策</a:t>
            </a:r>
            <a:r>
              <a:rPr lang="en-US" altLang="ja-JP" dirty="0"/>
              <a:t>(GDP)</a:t>
            </a:r>
            <a:r>
              <a:rPr lang="ja-JP" altLang="en-US" dirty="0" err="1"/>
              <a:t>、</a:t>
            </a:r>
            <a:r>
              <a:rPr lang="ja-JP" altLang="en-US" dirty="0"/>
              <a:t>治安政策</a:t>
            </a:r>
            <a:r>
              <a:rPr lang="en-US" altLang="ja-JP" dirty="0"/>
              <a:t>( </a:t>
            </a:r>
            <a:r>
              <a:rPr lang="ja-JP" altLang="en-US" dirty="0"/>
              <a:t>犯罪数</a:t>
            </a:r>
            <a:r>
              <a:rPr lang="en-US" altLang="ja-JP" dirty="0"/>
              <a:t>)</a:t>
            </a:r>
            <a:r>
              <a:rPr lang="ja-JP" altLang="en-US" dirty="0" err="1"/>
              <a:t>、</a:t>
            </a:r>
            <a:r>
              <a:rPr lang="ja-JP" altLang="en-US" dirty="0"/>
              <a:t>土地政策</a:t>
            </a:r>
            <a:r>
              <a:rPr lang="en-US" altLang="ja-JP" dirty="0"/>
              <a:t>( </a:t>
            </a:r>
            <a:r>
              <a:rPr lang="ja-JP" altLang="en-US" dirty="0"/>
              <a:t>面積</a:t>
            </a:r>
            <a:r>
              <a:rPr lang="en-US" altLang="ja-JP" dirty="0"/>
              <a:t>) </a:t>
            </a:r>
            <a:r>
              <a:rPr lang="ja-JP" altLang="en-US" dirty="0"/>
              <a:t>等と比較すると</a:t>
            </a:r>
            <a:r>
              <a:rPr lang="ja-JP" altLang="en-US" dirty="0" smtClean="0"/>
              <a:t>、メッセージ</a:t>
            </a:r>
            <a:r>
              <a:rPr lang="ja-JP" altLang="en-US" dirty="0"/>
              <a:t>の具体性が弱い</a:t>
            </a:r>
            <a:r>
              <a:rPr lang="ja-JP" altLang="en-US" dirty="0" smtClean="0"/>
              <a:t>。</a:t>
            </a:r>
            <a:endParaRPr lang="en-US" altLang="ja-JP" dirty="0" smtClean="0"/>
          </a:p>
          <a:p>
            <a:r>
              <a:rPr lang="ja-JP" altLang="en-US" dirty="0" smtClean="0"/>
              <a:t>国土</a:t>
            </a:r>
            <a:r>
              <a:rPr lang="ja-JP" altLang="en-US" dirty="0"/>
              <a:t>政策を日本政策と置き換えてイメージすると、他国との違いを</a:t>
            </a:r>
            <a:r>
              <a:rPr lang="ja-JP" altLang="en-US" dirty="0" smtClean="0"/>
              <a:t>強調</a:t>
            </a:r>
            <a:r>
              <a:rPr lang="ja-JP" altLang="en-US" dirty="0"/>
              <a:t>するため外枠が必要となり、国防・安全保障的色彩の強いものとなる</a:t>
            </a:r>
            <a:r>
              <a:rPr lang="ja-JP" altLang="en-US" dirty="0" smtClean="0"/>
              <a:t>。</a:t>
            </a:r>
            <a:endParaRPr lang="en-US" altLang="ja-JP" dirty="0" smtClean="0"/>
          </a:p>
          <a:p>
            <a:r>
              <a:rPr lang="ja-JP" altLang="en-US" dirty="0" smtClean="0"/>
              <a:t>国防</a:t>
            </a:r>
            <a:r>
              <a:rPr lang="ja-JP" altLang="en-US" dirty="0"/>
              <a:t>色を回避するには</a:t>
            </a:r>
            <a:r>
              <a:rPr lang="ja-JP" altLang="en-US" dirty="0" smtClean="0"/>
              <a:t>内向き</a:t>
            </a:r>
            <a:r>
              <a:rPr lang="ja-JP" altLang="en-US" dirty="0"/>
              <a:t>のイメージが必要となり、全国総合開発計画</a:t>
            </a:r>
            <a:r>
              <a:rPr lang="en-US" altLang="ja-JP" dirty="0"/>
              <a:t>( </a:t>
            </a:r>
            <a:r>
              <a:rPr lang="ja-JP" altLang="en-US" dirty="0"/>
              <a:t>全総</a:t>
            </a:r>
            <a:r>
              <a:rPr lang="en-US" altLang="ja-JP" dirty="0"/>
              <a:t>) </a:t>
            </a:r>
            <a:r>
              <a:rPr lang="ja-JP" altLang="en-US" dirty="0"/>
              <a:t>の作成の過程において、ヒトの移動に</a:t>
            </a:r>
            <a:r>
              <a:rPr lang="ja-JP" altLang="en-US" dirty="0" smtClean="0"/>
              <a:t>関する</a:t>
            </a:r>
            <a:r>
              <a:rPr lang="ja-JP" altLang="en-US" dirty="0"/>
              <a:t>一日交通圏の概念が生み出され、縮地術</a:t>
            </a:r>
            <a:r>
              <a:rPr lang="en-US" altLang="ja-JP" dirty="0"/>
              <a:t>( </a:t>
            </a:r>
            <a:r>
              <a:rPr lang="ja-JP" altLang="en-US" dirty="0"/>
              <a:t>柳田國雄</a:t>
            </a:r>
            <a:r>
              <a:rPr lang="en-US" altLang="ja-JP" dirty="0"/>
              <a:t>) </a:t>
            </a:r>
            <a:r>
              <a:rPr lang="ja-JP" altLang="en-US" dirty="0"/>
              <a:t>により実現していった。</a:t>
            </a:r>
          </a:p>
          <a:p>
            <a:pPr>
              <a:buNone/>
            </a:pPr>
            <a:endParaRPr kumimoji="1" lang="ja-JP" alt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764705"/>
            <a:ext cx="8229600" cy="4320480"/>
          </a:xfrm>
        </p:spPr>
        <p:txBody>
          <a:bodyPr/>
          <a:lstStyle/>
          <a:p>
            <a:r>
              <a:rPr lang="ja-JP" altLang="en-US" dirty="0" smtClean="0"/>
              <a:t>政策実現手段の一つが計画である</a:t>
            </a:r>
            <a:endParaRPr lang="en-US" altLang="ja-JP" dirty="0" smtClean="0"/>
          </a:p>
          <a:p>
            <a:r>
              <a:rPr lang="ja-JP" altLang="en-US" dirty="0" smtClean="0"/>
              <a:t>「瓢箪から駒」的な経緯から生まれた「</a:t>
            </a:r>
            <a:r>
              <a:rPr lang="ja-JP" altLang="en-US" dirty="0" smtClean="0">
                <a:solidFill>
                  <a:srgbClr val="FF0000"/>
                </a:solidFill>
              </a:rPr>
              <a:t>全総</a:t>
            </a:r>
            <a:r>
              <a:rPr lang="ja-JP" altLang="en-US" dirty="0" smtClean="0"/>
              <a:t>」は、日本で独自の発達を遂げ、立法者の意図を超えて最上位計画の神話へと押し上げられていった</a:t>
            </a:r>
            <a:endParaRPr lang="en-US" altLang="ja-JP" dirty="0" smtClean="0"/>
          </a:p>
          <a:p>
            <a:r>
              <a:rPr lang="ja-JP" altLang="en-US" dirty="0" smtClean="0"/>
              <a:t>今日人口減少時代を迎え、地域の個性の発揮である「観光」が強調されることは、「</a:t>
            </a:r>
            <a:r>
              <a:rPr lang="ja-JP" altLang="en-US" dirty="0" smtClean="0">
                <a:solidFill>
                  <a:srgbClr val="FF0000"/>
                </a:solidFill>
              </a:rPr>
              <a:t>全総</a:t>
            </a:r>
            <a:r>
              <a:rPr lang="ja-JP" altLang="en-US" dirty="0" smtClean="0"/>
              <a:t>」の終焉を意味する</a:t>
            </a:r>
            <a:endParaRPr kumimoji="1" lang="ja-JP"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3" cstate="print"/>
          <a:srcRect/>
          <a:stretch>
            <a:fillRect/>
          </a:stretch>
        </p:blipFill>
        <p:spPr bwMode="auto">
          <a:xfrm>
            <a:off x="242888" y="233363"/>
            <a:ext cx="8658225" cy="63912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3" cstate="print"/>
          <a:srcRect/>
          <a:stretch>
            <a:fillRect/>
          </a:stretch>
        </p:blipFill>
        <p:spPr bwMode="auto">
          <a:xfrm>
            <a:off x="314325" y="209550"/>
            <a:ext cx="8515350" cy="64389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290062" y="-243408"/>
            <a:ext cx="9686598" cy="73164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2176</TotalTime>
  <Words>1874</Words>
  <Application>Microsoft Office PowerPoint</Application>
  <PresentationFormat>画面に合わせる (4:3)</PresentationFormat>
  <Paragraphs>305</Paragraphs>
  <Slides>64</Slides>
  <Notes>64</Notes>
  <HiddenSlides>6</HiddenSlides>
  <MMClips>0</MMClips>
  <ScaleCrop>false</ScaleCrop>
  <HeadingPairs>
    <vt:vector size="4" baseType="variant">
      <vt:variant>
        <vt:lpstr>テーマ</vt:lpstr>
      </vt:variant>
      <vt:variant>
        <vt:i4>1</vt:i4>
      </vt:variant>
      <vt:variant>
        <vt:lpstr>スライド タイトル</vt:lpstr>
      </vt:variant>
      <vt:variant>
        <vt:i4>64</vt:i4>
      </vt:variant>
    </vt:vector>
  </HeadingPairs>
  <TitlesOfParts>
    <vt:vector size="65" baseType="lpstr">
      <vt:lpstr>Office テーマ</vt:lpstr>
      <vt:lpstr>都市デザイン論</vt:lpstr>
      <vt:lpstr>①　国土政策と都市</vt:lpstr>
      <vt:lpstr>外資主導で「不動産バブル」発火 超低金利と円安で「日本買い」。品薄で利回り低下、地方拡散と、はや黄信号が点滅するが。 2015年3月号 BUSINESS</vt:lpstr>
      <vt:lpstr>２０５０年の国土のグランドデザイン 国土交通省</vt:lpstr>
      <vt:lpstr>スライド 5</vt:lpstr>
      <vt:lpstr>２０５０年無居住化地点</vt:lpstr>
      <vt:lpstr>スライド 7</vt:lpstr>
      <vt:lpstr>スライド 8</vt:lpstr>
      <vt:lpstr>スライド 9</vt:lpstr>
      <vt:lpstr>国土政策と都市 （都市と農村の配置論）</vt:lpstr>
      <vt:lpstr>スライド 11</vt:lpstr>
      <vt:lpstr>スライド 12</vt:lpstr>
      <vt:lpstr>スライド 13</vt:lpstr>
      <vt:lpstr>スライド 14</vt:lpstr>
      <vt:lpstr>都市と城</vt:lpstr>
      <vt:lpstr>スライド 16</vt:lpstr>
      <vt:lpstr>スライド 17</vt:lpstr>
      <vt:lpstr>スライド 18</vt:lpstr>
      <vt:lpstr>中国山西省　平謡</vt:lpstr>
      <vt:lpstr>スライド 20</vt:lpstr>
      <vt:lpstr>スライド 21</vt:lpstr>
      <vt:lpstr>スライド 22</vt:lpstr>
      <vt:lpstr>スライド 23</vt:lpstr>
      <vt:lpstr>ドイツ　 ローテンブルグ （ロマンティック街道）</vt:lpstr>
      <vt:lpstr>スライド 25</vt:lpstr>
      <vt:lpstr>ウルグアイ　コロニー</vt:lpstr>
      <vt:lpstr>城壁</vt:lpstr>
      <vt:lpstr>日本の城下町</vt:lpstr>
      <vt:lpstr>国家、国土、都市とは？</vt:lpstr>
      <vt:lpstr>法学上の「国家」定義</vt:lpstr>
      <vt:lpstr>国家(政府)　</vt:lpstr>
      <vt:lpstr>国民国家（ネーションステート）　　</vt:lpstr>
      <vt:lpstr>　国籍</vt:lpstr>
      <vt:lpstr>戦争、選挙、国民</vt:lpstr>
      <vt:lpstr>国土（領土）</vt:lpstr>
      <vt:lpstr>宗教</vt:lpstr>
      <vt:lpstr>日本語　</vt:lpstr>
      <vt:lpstr>スライド 38</vt:lpstr>
      <vt:lpstr>言葉と文字</vt:lpstr>
      <vt:lpstr>梵語⇒中国語</vt:lpstr>
      <vt:lpstr>万葉仮名は渡来人の耳</vt:lpstr>
      <vt:lpstr>外国語</vt:lpstr>
      <vt:lpstr>梵語⇒中国語⇒日本語の発音</vt:lpstr>
      <vt:lpstr>悉曇学・明覚上人</vt:lpstr>
      <vt:lpstr>五十音図と明覚上人</vt:lpstr>
      <vt:lpstr>平安期の日本語</vt:lpstr>
      <vt:lpstr>五十音図</vt:lpstr>
      <vt:lpstr>明治期・声の近代化（有本真紀）</vt:lpstr>
      <vt:lpstr>日本の国土</vt:lpstr>
      <vt:lpstr>天皇制</vt:lpstr>
      <vt:lpstr>網野良彦 　（海民と日本社会、日本社会の歴史）</vt:lpstr>
      <vt:lpstr>スライド 52</vt:lpstr>
      <vt:lpstr>幕藩「体制」時代　</vt:lpstr>
      <vt:lpstr>安上がりの政府</vt:lpstr>
      <vt:lpstr>スライド 55</vt:lpstr>
      <vt:lpstr>近代国家</vt:lpstr>
      <vt:lpstr>スライド 57</vt:lpstr>
      <vt:lpstr>日本の国土</vt:lpstr>
      <vt:lpstr>海洋　</vt:lpstr>
      <vt:lpstr>倫敦・巴里・東京比較</vt:lpstr>
      <vt:lpstr>パリ</vt:lpstr>
      <vt:lpstr>ロンドン</vt:lpstr>
      <vt:lpstr>国土（地域）政策</vt:lpstr>
      <vt:lpstr>スライド 64</vt:lpstr>
    </vt:vector>
  </TitlesOfParts>
  <Company>DELLNBX</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授業のねらいと到達目標</dc:title>
  <dc:creator>teramae</dc:creator>
  <cp:lastModifiedBy>owner</cp:lastModifiedBy>
  <cp:revision>35</cp:revision>
  <dcterms:created xsi:type="dcterms:W3CDTF">2014-01-19T00:17:18Z</dcterms:created>
  <dcterms:modified xsi:type="dcterms:W3CDTF">2015-04-09T07:05:44Z</dcterms:modified>
</cp:coreProperties>
</file>